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6">
  <p:sldMasterIdLst>
    <p:sldMasterId id="2147483671" r:id="rId1"/>
  </p:sldMasterIdLst>
  <p:notesMasterIdLst>
    <p:notesMasterId r:id="rId23"/>
  </p:notesMasterIdLst>
  <p:handoutMasterIdLst>
    <p:handoutMasterId r:id="rId24"/>
  </p:handoutMasterIdLst>
  <p:sldIdLst>
    <p:sldId id="420" r:id="rId2"/>
    <p:sldId id="416" r:id="rId3"/>
    <p:sldId id="281" r:id="rId4"/>
    <p:sldId id="290" r:id="rId5"/>
    <p:sldId id="285" r:id="rId6"/>
    <p:sldId id="303" r:id="rId7"/>
    <p:sldId id="422" r:id="rId8"/>
    <p:sldId id="424" r:id="rId9"/>
    <p:sldId id="423" r:id="rId10"/>
    <p:sldId id="421" r:id="rId11"/>
    <p:sldId id="425" r:id="rId12"/>
    <p:sldId id="413" r:id="rId13"/>
    <p:sldId id="426" r:id="rId14"/>
    <p:sldId id="427" r:id="rId15"/>
    <p:sldId id="428" r:id="rId16"/>
    <p:sldId id="429" r:id="rId17"/>
    <p:sldId id="430" r:id="rId18"/>
    <p:sldId id="431" r:id="rId19"/>
    <p:sldId id="432" r:id="rId20"/>
    <p:sldId id="434" r:id="rId21"/>
    <p:sldId id="4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990000"/>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687705-E303-1DE6-2384-B228B1EB3A0E}" v="1" dt="2023-12-13T14:37:19.81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647" autoAdjust="0"/>
  </p:normalViewPr>
  <p:slideViewPr>
    <p:cSldViewPr snapToGrid="0">
      <p:cViewPr varScale="1">
        <p:scale>
          <a:sx n="101" d="100"/>
          <a:sy n="101" d="100"/>
        </p:scale>
        <p:origin x="936" y="108"/>
      </p:cViewPr>
      <p:guideLst/>
    </p:cSldViewPr>
  </p:slideViewPr>
  <p:notesTextViewPr>
    <p:cViewPr>
      <p:scale>
        <a:sx n="1" d="1"/>
        <a:sy n="1" d="1"/>
      </p:scale>
      <p:origin x="0" y="0"/>
    </p:cViewPr>
  </p:notesTextViewPr>
  <p:sorterViewPr>
    <p:cViewPr>
      <p:scale>
        <a:sx n="100" d="100"/>
        <a:sy n="100" d="100"/>
      </p:scale>
      <p:origin x="0" y="-898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8D6AE-A37E-4984-A868-7B18054F624B}" type="doc">
      <dgm:prSet loTypeId="urn:microsoft.com/office/officeart/2005/8/layout/default" loCatId="list" qsTypeId="urn:microsoft.com/office/officeart/2005/8/quickstyle/3d3" qsCatId="3D" csTypeId="urn:microsoft.com/office/officeart/2005/8/colors/accent5_5" csCatId="accent5" phldr="1"/>
      <dgm:spPr/>
      <dgm:t>
        <a:bodyPr/>
        <a:lstStyle/>
        <a:p>
          <a:endParaRPr lang="es-ES"/>
        </a:p>
      </dgm:t>
    </dgm:pt>
    <dgm:pt modelId="{FE830BA1-DF02-46C1-87AF-C90C8337B18D}">
      <dgm:prSet phldrT="[Texto]"/>
      <dgm:spPr/>
      <dgm:t>
        <a:bodyPr/>
        <a:lstStyle/>
        <a:p>
          <a:pPr algn="ctr"/>
          <a:r>
            <a:rPr lang="es-ES" b="1" cap="none" spc="0" dirty="0">
              <a:ln w="0"/>
              <a:solidFill>
                <a:schemeClr val="tx1"/>
              </a:solidFill>
              <a:effectLst>
                <a:outerShdw blurRad="38100" dist="19050" dir="2700000" algn="tl" rotWithShape="0">
                  <a:schemeClr val="dk1">
                    <a:alpha val="40000"/>
                  </a:schemeClr>
                </a:outerShdw>
              </a:effectLst>
            </a:rPr>
            <a:t>Anexo 2</a:t>
          </a:r>
        </a:p>
        <a:p>
          <a:pPr algn="ctr"/>
          <a:r>
            <a:rPr lang="es-ES" b="1" cap="none" spc="0" dirty="0">
              <a:ln w="0"/>
              <a:solidFill>
                <a:schemeClr val="tx1"/>
              </a:solidFill>
              <a:effectLst>
                <a:outerShdw blurRad="38100" dist="19050" dir="2700000" algn="tl" rotWithShape="0">
                  <a:schemeClr val="dk1">
                    <a:alpha val="40000"/>
                  </a:schemeClr>
                </a:outerShdw>
              </a:effectLst>
            </a:rPr>
            <a:t>Minuta de Reunión</a:t>
          </a:r>
        </a:p>
      </dgm:t>
    </dgm:pt>
    <dgm:pt modelId="{145AD7B2-8A0A-4EFC-A42A-6D38A47488FB}" type="par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8B828567-ECA7-4097-8930-C217AFD239CA}" type="sib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4BB4AC6-1944-4C71-8FCB-8C8F12D59A0F}">
      <dgm:prSet phldrT="[Texto]"/>
      <dgm:spPr/>
      <dgm:t>
        <a:bodyPr/>
        <a:lstStyle/>
        <a:p>
          <a:pPr algn="ctr"/>
          <a:r>
            <a:rPr lang="es-ES" b="1" cap="none" spc="0" dirty="0">
              <a:ln w="0"/>
              <a:solidFill>
                <a:schemeClr val="tx1"/>
              </a:solidFill>
              <a:effectLst>
                <a:outerShdw blurRad="38100" dist="19050" dir="2700000" algn="tl" rotWithShape="0">
                  <a:schemeClr val="dk1">
                    <a:alpha val="40000"/>
                  </a:schemeClr>
                </a:outerShdw>
              </a:effectLst>
            </a:rPr>
            <a:t>Anexo 3</a:t>
          </a:r>
        </a:p>
        <a:p>
          <a:pPr algn="ctr"/>
          <a:r>
            <a:rPr lang="es-ES" b="1" cap="none" spc="0" dirty="0">
              <a:ln w="0"/>
              <a:solidFill>
                <a:schemeClr val="tx1"/>
              </a:solidFill>
              <a:effectLst>
                <a:outerShdw blurRad="38100" dist="19050" dir="2700000" algn="tl" rotWithShape="0">
                  <a:schemeClr val="dk1">
                    <a:alpha val="40000"/>
                  </a:schemeClr>
                </a:outerShdw>
              </a:effectLst>
            </a:rPr>
            <a:t>Acta del Registro del Comité de CS  </a:t>
          </a:r>
        </a:p>
      </dgm:t>
    </dgm:pt>
    <dgm:pt modelId="{A2258688-17F4-42FE-9D7F-AF7E34477873}" type="par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B11DF026-E645-4F9F-A578-9AC34992ED31}" type="sib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3357AF57-7320-4B90-8AEE-EFC5FC34F97B}">
      <dgm:prSet phldrT="[Texto]"/>
      <dgm:spPr/>
      <dgm:t>
        <a:bodyPr/>
        <a:lstStyle/>
        <a:p>
          <a:pPr algn="ctr"/>
          <a:r>
            <a:rPr lang="es-ES" b="1" cap="none" spc="0" dirty="0">
              <a:ln w="0"/>
              <a:solidFill>
                <a:schemeClr val="tx1"/>
              </a:solidFill>
              <a:effectLst>
                <a:outerShdw blurRad="38100" dist="19050" dir="2700000" algn="tl" rotWithShape="0">
                  <a:schemeClr val="dk1">
                    <a:alpha val="40000"/>
                  </a:schemeClr>
                </a:outerShdw>
              </a:effectLst>
            </a:rPr>
            <a:t>Anexo 4 </a:t>
          </a:r>
        </a:p>
        <a:p>
          <a:pPr algn="ctr"/>
          <a:r>
            <a:rPr lang="es-ES" b="1" cap="none" spc="0" dirty="0">
              <a:ln w="0"/>
              <a:solidFill>
                <a:schemeClr val="tx1"/>
              </a:solidFill>
              <a:effectLst>
                <a:outerShdw blurRad="38100" dist="19050" dir="2700000" algn="tl" rotWithShape="0">
                  <a:schemeClr val="dk1">
                    <a:alpha val="40000"/>
                  </a:schemeClr>
                </a:outerShdw>
              </a:effectLst>
            </a:rPr>
            <a:t>Acta de Sustitución de un integrante del Comité de CS</a:t>
          </a:r>
        </a:p>
      </dgm:t>
    </dgm:pt>
    <dgm:pt modelId="{E2861528-FA72-4EBB-AC2C-23953473EA5F}" type="parTrans" cxnId="{4405106E-14D2-495D-B659-511C1947FC04}">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56413059-E7ED-47B8-BCEF-DF4E59EBFDDA}" type="sibTrans" cxnId="{4405106E-14D2-495D-B659-511C1947FC04}">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3A9B6F9D-1ECA-4855-BB49-93860CB2FFDF}">
      <dgm:prSet phldrT="[Texto]"/>
      <dgm:spPr/>
      <dgm:t>
        <a:bodyPr/>
        <a:lstStyle/>
        <a:p>
          <a:pPr algn="ctr"/>
          <a:r>
            <a:rPr lang="es-ES" b="1" cap="none" spc="0">
              <a:ln w="0"/>
              <a:solidFill>
                <a:schemeClr val="tx1"/>
              </a:solidFill>
              <a:effectLst>
                <a:outerShdw blurRad="38100" dist="19050" dir="2700000" algn="tl" rotWithShape="0">
                  <a:schemeClr val="dk1">
                    <a:alpha val="40000"/>
                  </a:schemeClr>
                </a:outerShdw>
              </a:effectLst>
            </a:rPr>
            <a:t>Anexo 5 </a:t>
          </a:r>
        </a:p>
        <a:p>
          <a:pPr algn="ctr"/>
          <a:r>
            <a:rPr lang="es-ES" b="1" cap="none" spc="0">
              <a:ln w="0"/>
              <a:solidFill>
                <a:schemeClr val="tx1"/>
              </a:solidFill>
              <a:effectLst>
                <a:outerShdw blurRad="38100" dist="19050" dir="2700000" algn="tl" rotWithShape="0">
                  <a:schemeClr val="dk1">
                    <a:alpha val="40000"/>
                  </a:schemeClr>
                </a:outerShdw>
              </a:effectLst>
            </a:rPr>
            <a:t>Solicitud de Información</a:t>
          </a:r>
          <a:endParaRPr lang="es-ES" b="1" cap="none" spc="0" dirty="0">
            <a:ln w="0"/>
            <a:solidFill>
              <a:schemeClr val="tx1"/>
            </a:solidFill>
            <a:effectLst>
              <a:outerShdw blurRad="38100" dist="19050" dir="2700000" algn="tl" rotWithShape="0">
                <a:schemeClr val="dk1">
                  <a:alpha val="40000"/>
                </a:schemeClr>
              </a:outerShdw>
            </a:effectLst>
          </a:endParaRPr>
        </a:p>
      </dgm:t>
    </dgm:pt>
    <dgm:pt modelId="{972334A6-06A2-4026-BDCB-174C43432894}" type="parTrans" cxnId="{2A3794A2-9A58-4187-A887-3E539B838FE6}">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0CD484F9-F637-4A7A-89A4-DCB68C0C7232}" type="sibTrans" cxnId="{2A3794A2-9A58-4187-A887-3E539B838FE6}">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D53C28C1-C4D2-49F2-98FB-16C7EF02FC60}">
      <dgm:prSet phldrT="[Texto]"/>
      <dgm:spPr/>
      <dgm:t>
        <a:bodyPr/>
        <a:lstStyle/>
        <a:p>
          <a:pPr algn="ctr"/>
          <a:r>
            <a:rPr lang="es-ES" b="1" cap="none" spc="0" dirty="0">
              <a:ln w="0"/>
              <a:solidFill>
                <a:schemeClr val="tx1"/>
              </a:solidFill>
              <a:effectLst>
                <a:outerShdw blurRad="38100" dist="19050" dir="2700000" algn="tl" rotWithShape="0">
                  <a:schemeClr val="dk1">
                    <a:alpha val="40000"/>
                  </a:schemeClr>
                </a:outerShdw>
              </a:effectLst>
            </a:rPr>
            <a:t>Anexo 6 </a:t>
          </a:r>
        </a:p>
        <a:p>
          <a:pPr algn="ctr"/>
          <a:r>
            <a:rPr lang="es-ES" b="1" cap="none" spc="0" dirty="0">
              <a:ln w="0"/>
              <a:solidFill>
                <a:schemeClr val="tx1"/>
              </a:solidFill>
              <a:effectLst>
                <a:outerShdw blurRad="38100" dist="19050" dir="2700000" algn="tl" rotWithShape="0">
                  <a:schemeClr val="dk1">
                    <a:alpha val="40000"/>
                  </a:schemeClr>
                </a:outerShdw>
              </a:effectLst>
            </a:rPr>
            <a:t>Informe del Comité de Contraloría Social</a:t>
          </a:r>
          <a:r>
            <a:rPr lang="es-ES" b="0" cap="none" spc="0" dirty="0">
              <a:ln w="0"/>
              <a:solidFill>
                <a:schemeClr val="tx1"/>
              </a:solidFill>
              <a:effectLst>
                <a:outerShdw blurRad="38100" dist="19050" dir="2700000" algn="tl" rotWithShape="0">
                  <a:schemeClr val="dk1">
                    <a:alpha val="40000"/>
                  </a:schemeClr>
                </a:outerShdw>
              </a:effectLst>
            </a:rPr>
            <a:t> </a:t>
          </a:r>
        </a:p>
      </dgm:t>
    </dgm:pt>
    <dgm:pt modelId="{A762BF6C-595A-4586-8975-6E439CA82A41}" type="parTrans" cxnId="{CEE9D63D-C406-43B8-9152-7C9392F179D7}">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CEC2E022-75DC-4DA0-BF28-8FE0D9FAA6E0}" type="sibTrans" cxnId="{CEE9D63D-C406-43B8-9152-7C9392F179D7}">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61355FF-D951-4D34-BB9F-E5002165CFCB}">
      <dgm:prSet phldrT="[Texto]"/>
      <dgm:spPr/>
      <dgm:t>
        <a:bodyPr/>
        <a:lstStyle/>
        <a:p>
          <a:pPr algn="ctr"/>
          <a:r>
            <a:rPr lang="es-ES" b="1" cap="none" spc="0" dirty="0">
              <a:ln w="0"/>
              <a:solidFill>
                <a:schemeClr val="tx1"/>
              </a:solidFill>
              <a:effectLst>
                <a:outerShdw blurRad="38100" dist="19050" dir="2700000" algn="tl" rotWithShape="0">
                  <a:schemeClr val="dk1">
                    <a:alpha val="40000"/>
                  </a:schemeClr>
                </a:outerShdw>
              </a:effectLst>
            </a:rPr>
            <a:t>Anexo 1 </a:t>
          </a:r>
        </a:p>
        <a:p>
          <a:pPr algn="ctr"/>
          <a:r>
            <a:rPr lang="es-ES" b="1" cap="none" spc="0" dirty="0">
              <a:ln w="0"/>
              <a:solidFill>
                <a:schemeClr val="tx1"/>
              </a:solidFill>
              <a:effectLst>
                <a:outerShdw blurRad="38100" dist="19050" dir="2700000" algn="tl" rotWithShape="0">
                  <a:schemeClr val="dk1">
                    <a:alpha val="40000"/>
                  </a:schemeClr>
                </a:outerShdw>
              </a:effectLst>
            </a:rPr>
            <a:t>PITCS</a:t>
          </a:r>
        </a:p>
        <a:p>
          <a:pPr algn="ctr"/>
          <a:r>
            <a:rPr lang="es-ES" b="1" cap="none" spc="0" dirty="0">
              <a:ln w="0"/>
              <a:solidFill>
                <a:schemeClr val="tx1"/>
              </a:solidFill>
              <a:effectLst>
                <a:outerShdw blurRad="38100" dist="19050" dir="2700000" algn="tl" rotWithShape="0">
                  <a:schemeClr val="dk1">
                    <a:alpha val="40000"/>
                  </a:schemeClr>
                </a:outerShdw>
              </a:effectLst>
            </a:rPr>
            <a:t>Programa Institucional de CS</a:t>
          </a:r>
        </a:p>
      </dgm:t>
    </dgm:pt>
    <dgm:pt modelId="{0CB18126-0C80-44B1-A805-BE728C4470AD}" type="parTrans" cxnId="{34ACA51C-5D49-4A89-AAF3-BEE0430C2A1E}">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AAE86D50-A3AA-47A2-98BE-387656777E4D}" type="sibTrans" cxnId="{34ACA51C-5D49-4A89-AAF3-BEE0430C2A1E}">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76509784-D684-4999-BCF9-3D02D7378FF6}">
      <dgm:prSet/>
      <dgm:spPr/>
      <dgm:t>
        <a:bodyPr/>
        <a:lstStyle/>
        <a:p>
          <a:pPr algn="ctr"/>
          <a:r>
            <a:rPr lang="es-ES" b="1" cap="none" spc="0">
              <a:ln w="0"/>
              <a:solidFill>
                <a:schemeClr val="tx1"/>
              </a:solidFill>
              <a:effectLst>
                <a:outerShdw blurRad="38100" dist="19050" dir="2700000" algn="tl" rotWithShape="0">
                  <a:schemeClr val="dk1">
                    <a:alpha val="40000"/>
                  </a:schemeClr>
                </a:outerShdw>
              </a:effectLst>
            </a:rPr>
            <a:t>Anexo 7                   Cédula de Quejas y Denuncias </a:t>
          </a:r>
          <a:endParaRPr lang="es-ES" b="1" cap="none" spc="0" dirty="0">
            <a:ln w="0"/>
            <a:solidFill>
              <a:schemeClr val="tx1"/>
            </a:solidFill>
            <a:effectLst>
              <a:outerShdw blurRad="38100" dist="19050" dir="2700000" algn="tl" rotWithShape="0">
                <a:schemeClr val="dk1">
                  <a:alpha val="40000"/>
                </a:schemeClr>
              </a:outerShdw>
            </a:effectLst>
          </a:endParaRPr>
        </a:p>
      </dgm:t>
    </dgm:pt>
    <dgm:pt modelId="{CE6AC1CB-BDB6-4E68-BCD7-FFE9E629E36A}" type="parTrans" cxnId="{19DCD140-3060-43BB-8302-1EF0E5CD61EA}">
      <dgm:prSet/>
      <dgm:spPr/>
      <dgm:t>
        <a:bodyPr/>
        <a:lstStyle/>
        <a:p>
          <a:endParaRPr lang="es-MX">
            <a:solidFill>
              <a:schemeClr val="tx1"/>
            </a:solidFill>
          </a:endParaRPr>
        </a:p>
      </dgm:t>
    </dgm:pt>
    <dgm:pt modelId="{59683807-B440-4843-A454-701B6EEBE18D}" type="sibTrans" cxnId="{19DCD140-3060-43BB-8302-1EF0E5CD61EA}">
      <dgm:prSet/>
      <dgm:spPr/>
      <dgm:t>
        <a:bodyPr/>
        <a:lstStyle/>
        <a:p>
          <a:endParaRPr lang="es-MX">
            <a:solidFill>
              <a:schemeClr val="tx1"/>
            </a:solidFill>
          </a:endParaRPr>
        </a:p>
      </dgm:t>
    </dgm:pt>
    <dgm:pt modelId="{BFAD9AFD-0D29-41EF-A9BF-2F8BAB6C8004}">
      <dgm:prSet/>
      <dgm:spPr/>
      <dgm:t>
        <a:bodyPr/>
        <a:lstStyle/>
        <a:p>
          <a:pPr algn="ctr"/>
          <a:r>
            <a:rPr lang="es-ES" b="1" cap="none" spc="0">
              <a:ln w="0"/>
              <a:solidFill>
                <a:schemeClr val="tx1"/>
              </a:solidFill>
              <a:effectLst>
                <a:outerShdw blurRad="38100" dist="19050" dir="2700000" algn="tl" rotWithShape="0">
                  <a:schemeClr val="dk1">
                    <a:alpha val="40000"/>
                  </a:schemeClr>
                </a:outerShdw>
              </a:effectLst>
            </a:rPr>
            <a:t>Anexo 8                       Control de Quejas y Denuncias</a:t>
          </a:r>
          <a:endParaRPr lang="es-ES" b="0" cap="none" spc="0" dirty="0">
            <a:ln w="0"/>
            <a:solidFill>
              <a:schemeClr val="tx1"/>
            </a:solidFill>
            <a:effectLst>
              <a:outerShdw blurRad="38100" dist="19050" dir="2700000" algn="tl" rotWithShape="0">
                <a:schemeClr val="dk1">
                  <a:alpha val="40000"/>
                </a:schemeClr>
              </a:outerShdw>
            </a:effectLst>
          </a:endParaRPr>
        </a:p>
      </dgm:t>
    </dgm:pt>
    <dgm:pt modelId="{9D9B65D3-7A8A-4D43-8B22-7A19DA3F87F9}" type="parTrans" cxnId="{43B0D46D-5E11-4E1D-8FE5-41A9A50D312D}">
      <dgm:prSet/>
      <dgm:spPr/>
      <dgm:t>
        <a:bodyPr/>
        <a:lstStyle/>
        <a:p>
          <a:endParaRPr lang="es-MX">
            <a:solidFill>
              <a:schemeClr val="tx1"/>
            </a:solidFill>
          </a:endParaRPr>
        </a:p>
      </dgm:t>
    </dgm:pt>
    <dgm:pt modelId="{8E2CE1F8-DB3B-40F6-9853-A96070003BCE}" type="sibTrans" cxnId="{43B0D46D-5E11-4E1D-8FE5-41A9A50D312D}">
      <dgm:prSet/>
      <dgm:spPr/>
      <dgm:t>
        <a:bodyPr/>
        <a:lstStyle/>
        <a:p>
          <a:endParaRPr lang="es-MX">
            <a:solidFill>
              <a:schemeClr val="tx1"/>
            </a:solidFill>
          </a:endParaRPr>
        </a:p>
      </dgm:t>
    </dgm:pt>
    <dgm:pt modelId="{B985ABE0-3CB0-4A39-A172-7A0DE3F4DA5E}" type="pres">
      <dgm:prSet presAssocID="{53F8D6AE-A37E-4984-A868-7B18054F624B}" presName="diagram" presStyleCnt="0">
        <dgm:presLayoutVars>
          <dgm:dir/>
          <dgm:resizeHandles val="exact"/>
        </dgm:presLayoutVars>
      </dgm:prSet>
      <dgm:spPr/>
      <dgm:t>
        <a:bodyPr/>
        <a:lstStyle/>
        <a:p>
          <a:endParaRPr lang="es-MX"/>
        </a:p>
      </dgm:t>
    </dgm:pt>
    <dgm:pt modelId="{966A5B65-23A5-4B8C-829F-86B88213FD88}" type="pres">
      <dgm:prSet presAssocID="{FE830BA1-DF02-46C1-87AF-C90C8337B18D}" presName="node" presStyleLbl="node1" presStyleIdx="0" presStyleCnt="8" custScaleY="103156" custLinFactX="8601" custLinFactNeighborX="100000" custLinFactNeighborY="-1195">
        <dgm:presLayoutVars>
          <dgm:bulletEnabled val="1"/>
        </dgm:presLayoutVars>
      </dgm:prSet>
      <dgm:spPr/>
      <dgm:t>
        <a:bodyPr/>
        <a:lstStyle/>
        <a:p>
          <a:endParaRPr lang="es-MX"/>
        </a:p>
      </dgm:t>
    </dgm:pt>
    <dgm:pt modelId="{C2B0A8D3-5B34-46F1-AD35-3B36270F140C}" type="pres">
      <dgm:prSet presAssocID="{8B828567-ECA7-4097-8930-C217AFD239CA}" presName="sibTrans" presStyleCnt="0"/>
      <dgm:spPr/>
      <dgm:t>
        <a:bodyPr/>
        <a:lstStyle/>
        <a:p>
          <a:endParaRPr lang="es-MX"/>
        </a:p>
      </dgm:t>
    </dgm:pt>
    <dgm:pt modelId="{35B473F4-036B-4956-BEE2-3586E0086095}" type="pres">
      <dgm:prSet presAssocID="{14BB4AC6-1944-4C71-8FCB-8C8F12D59A0F}" presName="node" presStyleLbl="node1" presStyleIdx="1" presStyleCnt="8" custScaleY="100226" custLinFactX="2339" custLinFactNeighborX="100000" custLinFactNeighborY="-3449">
        <dgm:presLayoutVars>
          <dgm:bulletEnabled val="1"/>
        </dgm:presLayoutVars>
      </dgm:prSet>
      <dgm:spPr/>
      <dgm:t>
        <a:bodyPr/>
        <a:lstStyle/>
        <a:p>
          <a:endParaRPr lang="es-MX"/>
        </a:p>
      </dgm:t>
    </dgm:pt>
    <dgm:pt modelId="{F6ADD226-1A24-4539-AF09-1BDDDD2CE78D}" type="pres">
      <dgm:prSet presAssocID="{B11DF026-E645-4F9F-A578-9AC34992ED31}" presName="sibTrans" presStyleCnt="0"/>
      <dgm:spPr/>
      <dgm:t>
        <a:bodyPr/>
        <a:lstStyle/>
        <a:p>
          <a:endParaRPr lang="es-MX"/>
        </a:p>
      </dgm:t>
    </dgm:pt>
    <dgm:pt modelId="{080823BB-93D1-4E2E-84DB-607F458A3C46}" type="pres">
      <dgm:prSet presAssocID="{3357AF57-7320-4B90-8AEE-EFC5FC34F97B}" presName="node" presStyleLbl="node1" presStyleIdx="2" presStyleCnt="8" custLinFactX="-100000" custLinFactY="14730" custLinFactNeighborX="-117661" custLinFactNeighborY="100000">
        <dgm:presLayoutVars>
          <dgm:bulletEnabled val="1"/>
        </dgm:presLayoutVars>
      </dgm:prSet>
      <dgm:spPr/>
      <dgm:t>
        <a:bodyPr/>
        <a:lstStyle/>
        <a:p>
          <a:endParaRPr lang="es-MX"/>
        </a:p>
      </dgm:t>
    </dgm:pt>
    <dgm:pt modelId="{A8482F20-34D7-414A-A013-6D4591E74C28}" type="pres">
      <dgm:prSet presAssocID="{56413059-E7ED-47B8-BCEF-DF4E59EBFDDA}" presName="sibTrans" presStyleCnt="0"/>
      <dgm:spPr/>
      <dgm:t>
        <a:bodyPr/>
        <a:lstStyle/>
        <a:p>
          <a:endParaRPr lang="es-MX"/>
        </a:p>
      </dgm:t>
    </dgm:pt>
    <dgm:pt modelId="{D30EAA81-B13B-459E-AC2C-4876DCD0560A}" type="pres">
      <dgm:prSet presAssocID="{3A9B6F9D-1ECA-4855-BB49-93860CB2FFDF}" presName="node" presStyleLbl="node1" presStyleIdx="3" presStyleCnt="8" custLinFactX="8837" custLinFactNeighborX="100000" custLinFactNeighborY="-2775">
        <dgm:presLayoutVars>
          <dgm:bulletEnabled val="1"/>
        </dgm:presLayoutVars>
      </dgm:prSet>
      <dgm:spPr/>
      <dgm:t>
        <a:bodyPr/>
        <a:lstStyle/>
        <a:p>
          <a:endParaRPr lang="es-MX"/>
        </a:p>
      </dgm:t>
    </dgm:pt>
    <dgm:pt modelId="{FF5130FE-E195-4685-953B-D74D4469332C}" type="pres">
      <dgm:prSet presAssocID="{0CD484F9-F637-4A7A-89A4-DCB68C0C7232}" presName="sibTrans" presStyleCnt="0"/>
      <dgm:spPr/>
      <dgm:t>
        <a:bodyPr/>
        <a:lstStyle/>
        <a:p>
          <a:endParaRPr lang="es-MX"/>
        </a:p>
      </dgm:t>
    </dgm:pt>
    <dgm:pt modelId="{8660E77A-1FC3-47B6-8693-5EC577E32ACC}" type="pres">
      <dgm:prSet presAssocID="{D53C28C1-C4D2-49F2-98FB-16C7EF02FC60}" presName="node" presStyleLbl="node1" presStyleIdx="4" presStyleCnt="8" custLinFactX="2339" custLinFactNeighborX="100000" custLinFactNeighborY="-3909">
        <dgm:presLayoutVars>
          <dgm:bulletEnabled val="1"/>
        </dgm:presLayoutVars>
      </dgm:prSet>
      <dgm:spPr/>
      <dgm:t>
        <a:bodyPr/>
        <a:lstStyle/>
        <a:p>
          <a:endParaRPr lang="es-MX"/>
        </a:p>
      </dgm:t>
    </dgm:pt>
    <dgm:pt modelId="{F6A7E021-5346-47F6-85CC-F82FCB2F3242}" type="pres">
      <dgm:prSet presAssocID="{CEC2E022-75DC-4DA0-BF28-8FE0D9FAA6E0}" presName="sibTrans" presStyleCnt="0"/>
      <dgm:spPr/>
      <dgm:t>
        <a:bodyPr/>
        <a:lstStyle/>
        <a:p>
          <a:endParaRPr lang="es-MX"/>
        </a:p>
      </dgm:t>
    </dgm:pt>
    <dgm:pt modelId="{878B2D7F-6450-4792-BD78-C163256EB464}" type="pres">
      <dgm:prSet presAssocID="{161355FF-D951-4D34-BB9F-E5002165CFCB}" presName="node" presStyleLbl="node1" presStyleIdx="5" presStyleCnt="8" custLinFactX="-100000" custLinFactY="-19318" custLinFactNeighborX="-117060" custLinFactNeighborY="-100000">
        <dgm:presLayoutVars>
          <dgm:bulletEnabled val="1"/>
        </dgm:presLayoutVars>
      </dgm:prSet>
      <dgm:spPr/>
      <dgm:t>
        <a:bodyPr/>
        <a:lstStyle/>
        <a:p>
          <a:endParaRPr lang="es-MX"/>
        </a:p>
      </dgm:t>
    </dgm:pt>
    <dgm:pt modelId="{F34874DE-EF3A-43B9-ABA1-409F3074546B}" type="pres">
      <dgm:prSet presAssocID="{AAE86D50-A3AA-47A2-98BE-387656777E4D}" presName="sibTrans" presStyleCnt="0"/>
      <dgm:spPr/>
      <dgm:t>
        <a:bodyPr/>
        <a:lstStyle/>
        <a:p>
          <a:endParaRPr lang="es-MX"/>
        </a:p>
      </dgm:t>
    </dgm:pt>
    <dgm:pt modelId="{748A4B06-0855-43C2-B70F-A385EFC6EF88}" type="pres">
      <dgm:prSet presAssocID="{76509784-D684-4999-BCF9-3D02D7378FF6}" presName="node" presStyleLbl="node1" presStyleIdx="6" presStyleCnt="8">
        <dgm:presLayoutVars>
          <dgm:bulletEnabled val="1"/>
        </dgm:presLayoutVars>
      </dgm:prSet>
      <dgm:spPr/>
      <dgm:t>
        <a:bodyPr/>
        <a:lstStyle/>
        <a:p>
          <a:endParaRPr lang="es-MX"/>
        </a:p>
      </dgm:t>
    </dgm:pt>
    <dgm:pt modelId="{F3D7EF0A-D6FC-4B3A-BDDB-F689DD74DB71}" type="pres">
      <dgm:prSet presAssocID="{59683807-B440-4843-A454-701B6EEBE18D}" presName="sibTrans" presStyleCnt="0"/>
      <dgm:spPr/>
      <dgm:t>
        <a:bodyPr/>
        <a:lstStyle/>
        <a:p>
          <a:endParaRPr lang="es-MX"/>
        </a:p>
      </dgm:t>
    </dgm:pt>
    <dgm:pt modelId="{47BF7B91-B976-452B-A409-7A387CCB4817}" type="pres">
      <dgm:prSet presAssocID="{BFAD9AFD-0D29-41EF-A9BF-2F8BAB6C8004}" presName="node" presStyleLbl="node1" presStyleIdx="7" presStyleCnt="8">
        <dgm:presLayoutVars>
          <dgm:bulletEnabled val="1"/>
        </dgm:presLayoutVars>
      </dgm:prSet>
      <dgm:spPr/>
      <dgm:t>
        <a:bodyPr/>
        <a:lstStyle/>
        <a:p>
          <a:endParaRPr lang="es-MX"/>
        </a:p>
      </dgm:t>
    </dgm:pt>
  </dgm:ptLst>
  <dgm:cxnLst>
    <dgm:cxn modelId="{0A867E0C-83C0-4120-ACFA-EDC97F0E1398}" type="presOf" srcId="{161355FF-D951-4D34-BB9F-E5002165CFCB}" destId="{878B2D7F-6450-4792-BD78-C163256EB464}" srcOrd="0" destOrd="0" presId="urn:microsoft.com/office/officeart/2005/8/layout/default"/>
    <dgm:cxn modelId="{2A3794A2-9A58-4187-A887-3E539B838FE6}" srcId="{53F8D6AE-A37E-4984-A868-7B18054F624B}" destId="{3A9B6F9D-1ECA-4855-BB49-93860CB2FFDF}" srcOrd="3" destOrd="0" parTransId="{972334A6-06A2-4026-BDCB-174C43432894}" sibTransId="{0CD484F9-F637-4A7A-89A4-DCB68C0C7232}"/>
    <dgm:cxn modelId="{34ACA51C-5D49-4A89-AAF3-BEE0430C2A1E}" srcId="{53F8D6AE-A37E-4984-A868-7B18054F624B}" destId="{161355FF-D951-4D34-BB9F-E5002165CFCB}" srcOrd="5" destOrd="0" parTransId="{0CB18126-0C80-44B1-A805-BE728C4470AD}" sibTransId="{AAE86D50-A3AA-47A2-98BE-387656777E4D}"/>
    <dgm:cxn modelId="{06900B1A-E9E4-47BE-8A62-C477CE8BE89A}" type="presOf" srcId="{BFAD9AFD-0D29-41EF-A9BF-2F8BAB6C8004}" destId="{47BF7B91-B976-452B-A409-7A387CCB4817}" srcOrd="0" destOrd="0" presId="urn:microsoft.com/office/officeart/2005/8/layout/default"/>
    <dgm:cxn modelId="{29281A40-88F1-4D2F-9475-6E6B30C23854}" type="presOf" srcId="{3A9B6F9D-1ECA-4855-BB49-93860CB2FFDF}" destId="{D30EAA81-B13B-459E-AC2C-4876DCD0560A}" srcOrd="0" destOrd="0" presId="urn:microsoft.com/office/officeart/2005/8/layout/default"/>
    <dgm:cxn modelId="{281FDE8E-3196-4869-947D-B88EEBF6535B}" srcId="{53F8D6AE-A37E-4984-A868-7B18054F624B}" destId="{FE830BA1-DF02-46C1-87AF-C90C8337B18D}" srcOrd="0" destOrd="0" parTransId="{145AD7B2-8A0A-4EFC-A42A-6D38A47488FB}" sibTransId="{8B828567-ECA7-4097-8930-C217AFD239CA}"/>
    <dgm:cxn modelId="{2D08B91D-BA95-4612-B4C8-881B5D22A75D}" type="presOf" srcId="{FE830BA1-DF02-46C1-87AF-C90C8337B18D}" destId="{966A5B65-23A5-4B8C-829F-86B88213FD88}" srcOrd="0" destOrd="0" presId="urn:microsoft.com/office/officeart/2005/8/layout/default"/>
    <dgm:cxn modelId="{F716BA56-017A-4A6C-A17F-B2F77507D04C}" srcId="{53F8D6AE-A37E-4984-A868-7B18054F624B}" destId="{14BB4AC6-1944-4C71-8FCB-8C8F12D59A0F}" srcOrd="1" destOrd="0" parTransId="{A2258688-17F4-42FE-9D7F-AF7E34477873}" sibTransId="{B11DF026-E645-4F9F-A578-9AC34992ED31}"/>
    <dgm:cxn modelId="{D6FE4AB5-24EE-466C-8C16-D007EF8903FE}" type="presOf" srcId="{53F8D6AE-A37E-4984-A868-7B18054F624B}" destId="{B985ABE0-3CB0-4A39-A172-7A0DE3F4DA5E}" srcOrd="0" destOrd="0" presId="urn:microsoft.com/office/officeart/2005/8/layout/default"/>
    <dgm:cxn modelId="{43B0D46D-5E11-4E1D-8FE5-41A9A50D312D}" srcId="{53F8D6AE-A37E-4984-A868-7B18054F624B}" destId="{BFAD9AFD-0D29-41EF-A9BF-2F8BAB6C8004}" srcOrd="7" destOrd="0" parTransId="{9D9B65D3-7A8A-4D43-8B22-7A19DA3F87F9}" sibTransId="{8E2CE1F8-DB3B-40F6-9853-A96070003BCE}"/>
    <dgm:cxn modelId="{19DCD140-3060-43BB-8302-1EF0E5CD61EA}" srcId="{53F8D6AE-A37E-4984-A868-7B18054F624B}" destId="{76509784-D684-4999-BCF9-3D02D7378FF6}" srcOrd="6" destOrd="0" parTransId="{CE6AC1CB-BDB6-4E68-BCD7-FFE9E629E36A}" sibTransId="{59683807-B440-4843-A454-701B6EEBE18D}"/>
    <dgm:cxn modelId="{4405106E-14D2-495D-B659-511C1947FC04}" srcId="{53F8D6AE-A37E-4984-A868-7B18054F624B}" destId="{3357AF57-7320-4B90-8AEE-EFC5FC34F97B}" srcOrd="2" destOrd="0" parTransId="{E2861528-FA72-4EBB-AC2C-23953473EA5F}" sibTransId="{56413059-E7ED-47B8-BCEF-DF4E59EBFDDA}"/>
    <dgm:cxn modelId="{A9E7E106-249A-4963-9CD4-978167861FC0}" type="presOf" srcId="{3357AF57-7320-4B90-8AEE-EFC5FC34F97B}" destId="{080823BB-93D1-4E2E-84DB-607F458A3C46}" srcOrd="0" destOrd="0" presId="urn:microsoft.com/office/officeart/2005/8/layout/default"/>
    <dgm:cxn modelId="{CEE9D63D-C406-43B8-9152-7C9392F179D7}" srcId="{53F8D6AE-A37E-4984-A868-7B18054F624B}" destId="{D53C28C1-C4D2-49F2-98FB-16C7EF02FC60}" srcOrd="4" destOrd="0" parTransId="{A762BF6C-595A-4586-8975-6E439CA82A41}" sibTransId="{CEC2E022-75DC-4DA0-BF28-8FE0D9FAA6E0}"/>
    <dgm:cxn modelId="{3F3E8C63-575E-4D66-B93E-168018D9C44A}" type="presOf" srcId="{76509784-D684-4999-BCF9-3D02D7378FF6}" destId="{748A4B06-0855-43C2-B70F-A385EFC6EF88}" srcOrd="0" destOrd="0" presId="urn:microsoft.com/office/officeart/2005/8/layout/default"/>
    <dgm:cxn modelId="{2F705838-A881-4D28-BAE2-598A47BFA511}" type="presOf" srcId="{D53C28C1-C4D2-49F2-98FB-16C7EF02FC60}" destId="{8660E77A-1FC3-47B6-8693-5EC577E32ACC}" srcOrd="0" destOrd="0" presId="urn:microsoft.com/office/officeart/2005/8/layout/default"/>
    <dgm:cxn modelId="{64D33EF8-8353-4E30-BEA8-B16F36708A92}" type="presOf" srcId="{14BB4AC6-1944-4C71-8FCB-8C8F12D59A0F}" destId="{35B473F4-036B-4956-BEE2-3586E0086095}" srcOrd="0" destOrd="0" presId="urn:microsoft.com/office/officeart/2005/8/layout/default"/>
    <dgm:cxn modelId="{F6C7D8F6-6E98-471F-942A-AEE4D9523C15}" type="presParOf" srcId="{B985ABE0-3CB0-4A39-A172-7A0DE3F4DA5E}" destId="{966A5B65-23A5-4B8C-829F-86B88213FD88}" srcOrd="0" destOrd="0" presId="urn:microsoft.com/office/officeart/2005/8/layout/default"/>
    <dgm:cxn modelId="{2D569DCD-0F84-43E1-A71B-1209B7CF54CB}" type="presParOf" srcId="{B985ABE0-3CB0-4A39-A172-7A0DE3F4DA5E}" destId="{C2B0A8D3-5B34-46F1-AD35-3B36270F140C}" srcOrd="1" destOrd="0" presId="urn:microsoft.com/office/officeart/2005/8/layout/default"/>
    <dgm:cxn modelId="{04DDF294-E6D9-4965-B2BD-B08511D7F9F2}" type="presParOf" srcId="{B985ABE0-3CB0-4A39-A172-7A0DE3F4DA5E}" destId="{35B473F4-036B-4956-BEE2-3586E0086095}" srcOrd="2" destOrd="0" presId="urn:microsoft.com/office/officeart/2005/8/layout/default"/>
    <dgm:cxn modelId="{3E00A89C-8952-43D2-9D4B-7762B3296031}" type="presParOf" srcId="{B985ABE0-3CB0-4A39-A172-7A0DE3F4DA5E}" destId="{F6ADD226-1A24-4539-AF09-1BDDDD2CE78D}" srcOrd="3" destOrd="0" presId="urn:microsoft.com/office/officeart/2005/8/layout/default"/>
    <dgm:cxn modelId="{E1DD442F-5BC4-4D5E-A10A-1EFFB926A9B3}" type="presParOf" srcId="{B985ABE0-3CB0-4A39-A172-7A0DE3F4DA5E}" destId="{080823BB-93D1-4E2E-84DB-607F458A3C46}" srcOrd="4" destOrd="0" presId="urn:microsoft.com/office/officeart/2005/8/layout/default"/>
    <dgm:cxn modelId="{C73424E8-6241-4ACB-8560-B9BDDC81066D}" type="presParOf" srcId="{B985ABE0-3CB0-4A39-A172-7A0DE3F4DA5E}" destId="{A8482F20-34D7-414A-A013-6D4591E74C28}" srcOrd="5" destOrd="0" presId="urn:microsoft.com/office/officeart/2005/8/layout/default"/>
    <dgm:cxn modelId="{2FF987E1-B0BA-4DCD-A06C-977A94708D7E}" type="presParOf" srcId="{B985ABE0-3CB0-4A39-A172-7A0DE3F4DA5E}" destId="{D30EAA81-B13B-459E-AC2C-4876DCD0560A}" srcOrd="6" destOrd="0" presId="urn:microsoft.com/office/officeart/2005/8/layout/default"/>
    <dgm:cxn modelId="{E321ABC3-2689-4E2F-9D92-CD63970A02E7}" type="presParOf" srcId="{B985ABE0-3CB0-4A39-A172-7A0DE3F4DA5E}" destId="{FF5130FE-E195-4685-953B-D74D4469332C}" srcOrd="7" destOrd="0" presId="urn:microsoft.com/office/officeart/2005/8/layout/default"/>
    <dgm:cxn modelId="{247EDFDD-415E-497E-8995-407E161BB340}" type="presParOf" srcId="{B985ABE0-3CB0-4A39-A172-7A0DE3F4DA5E}" destId="{8660E77A-1FC3-47B6-8693-5EC577E32ACC}" srcOrd="8" destOrd="0" presId="urn:microsoft.com/office/officeart/2005/8/layout/default"/>
    <dgm:cxn modelId="{959D6F6C-3C11-4452-AD6E-EAE100A67EA2}" type="presParOf" srcId="{B985ABE0-3CB0-4A39-A172-7A0DE3F4DA5E}" destId="{F6A7E021-5346-47F6-85CC-F82FCB2F3242}" srcOrd="9" destOrd="0" presId="urn:microsoft.com/office/officeart/2005/8/layout/default"/>
    <dgm:cxn modelId="{A1279B59-7787-488A-B14F-D8C60ACBF124}" type="presParOf" srcId="{B985ABE0-3CB0-4A39-A172-7A0DE3F4DA5E}" destId="{878B2D7F-6450-4792-BD78-C163256EB464}" srcOrd="10" destOrd="0" presId="urn:microsoft.com/office/officeart/2005/8/layout/default"/>
    <dgm:cxn modelId="{E3C5010E-4A50-4B9C-B487-7960FDA2169D}" type="presParOf" srcId="{B985ABE0-3CB0-4A39-A172-7A0DE3F4DA5E}" destId="{F34874DE-EF3A-43B9-ABA1-409F3074546B}" srcOrd="11" destOrd="0" presId="urn:microsoft.com/office/officeart/2005/8/layout/default"/>
    <dgm:cxn modelId="{22EA57E2-6D6A-4A7A-9C44-206FE0A3697D}" type="presParOf" srcId="{B985ABE0-3CB0-4A39-A172-7A0DE3F4DA5E}" destId="{748A4B06-0855-43C2-B70F-A385EFC6EF88}" srcOrd="12" destOrd="0" presId="urn:microsoft.com/office/officeart/2005/8/layout/default"/>
    <dgm:cxn modelId="{2C4412C9-44B1-4212-B5C0-E5D30CB3DC7F}" type="presParOf" srcId="{B985ABE0-3CB0-4A39-A172-7A0DE3F4DA5E}" destId="{F3D7EF0A-D6FC-4B3A-BDDB-F689DD74DB71}" srcOrd="13" destOrd="0" presId="urn:microsoft.com/office/officeart/2005/8/layout/default"/>
    <dgm:cxn modelId="{8C9F0819-D91C-4411-A0DD-30B1D9651BEA}" type="presParOf" srcId="{B985ABE0-3CB0-4A39-A172-7A0DE3F4DA5E}" destId="{47BF7B91-B976-452B-A409-7A387CCB481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A5B65-23A5-4B8C-829F-86B88213FD88}">
      <dsp:nvSpPr>
        <dsp:cNvPr id="0" name=""/>
        <dsp:cNvSpPr/>
      </dsp:nvSpPr>
      <dsp:spPr>
        <a:xfrm>
          <a:off x="2469041" y="321065"/>
          <a:ext cx="2273497" cy="1407149"/>
        </a:xfrm>
        <a:prstGeom prst="rect">
          <a:avLst/>
        </a:prstGeom>
        <a:solidFill>
          <a:schemeClr val="accent5">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Anexo 2</a:t>
          </a:r>
        </a:p>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Minuta de Reunión</a:t>
          </a:r>
        </a:p>
      </dsp:txBody>
      <dsp:txXfrm>
        <a:off x="2469041" y="321065"/>
        <a:ext cx="2273497" cy="1407149"/>
      </dsp:txXfrm>
    </dsp:sp>
    <dsp:sp modelId="{35B473F4-036B-4956-BEE2-3586E0086095}">
      <dsp:nvSpPr>
        <dsp:cNvPr id="0" name=""/>
        <dsp:cNvSpPr/>
      </dsp:nvSpPr>
      <dsp:spPr>
        <a:xfrm>
          <a:off x="4827521" y="310302"/>
          <a:ext cx="2273497" cy="1367181"/>
        </a:xfrm>
        <a:prstGeom prst="rect">
          <a:avLst/>
        </a:prstGeom>
        <a:solidFill>
          <a:schemeClr val="accent5">
            <a:alpha val="90000"/>
            <a:hueOff val="0"/>
            <a:satOff val="0"/>
            <a:lumOff val="0"/>
            <a:alphaOff val="-5714"/>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Anexo 3</a:t>
          </a:r>
        </a:p>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Acta del Registro del Comité de CS  </a:t>
          </a:r>
        </a:p>
      </dsp:txBody>
      <dsp:txXfrm>
        <a:off x="4827521" y="310302"/>
        <a:ext cx="2273497" cy="1367181"/>
      </dsp:txXfrm>
    </dsp:sp>
    <dsp:sp modelId="{080823BB-93D1-4E2E-84DB-607F458A3C46}">
      <dsp:nvSpPr>
        <dsp:cNvPr id="0" name=""/>
        <dsp:cNvSpPr/>
      </dsp:nvSpPr>
      <dsp:spPr>
        <a:xfrm>
          <a:off x="53177" y="1923922"/>
          <a:ext cx="2273497" cy="1364098"/>
        </a:xfrm>
        <a:prstGeom prst="rect">
          <a:avLst/>
        </a:prstGeom>
        <a:solidFill>
          <a:schemeClr val="accent5">
            <a:alpha val="90000"/>
            <a:hueOff val="0"/>
            <a:satOff val="0"/>
            <a:lumOff val="0"/>
            <a:alphaOff val="-11429"/>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Anexo 4 </a:t>
          </a:r>
        </a:p>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Acta de Sustitución de un integrante del Comité de CS</a:t>
          </a:r>
        </a:p>
      </dsp:txBody>
      <dsp:txXfrm>
        <a:off x="53177" y="1923922"/>
        <a:ext cx="2273497" cy="1364098"/>
      </dsp:txXfrm>
    </dsp:sp>
    <dsp:sp modelId="{D30EAA81-B13B-459E-AC2C-4876DCD0560A}">
      <dsp:nvSpPr>
        <dsp:cNvPr id="0" name=""/>
        <dsp:cNvSpPr/>
      </dsp:nvSpPr>
      <dsp:spPr>
        <a:xfrm>
          <a:off x="2474406" y="1934011"/>
          <a:ext cx="2273497" cy="1364098"/>
        </a:xfrm>
        <a:prstGeom prst="rect">
          <a:avLst/>
        </a:prstGeom>
        <a:solidFill>
          <a:schemeClr val="accent5">
            <a:alpha val="90000"/>
            <a:hueOff val="0"/>
            <a:satOff val="0"/>
            <a:lumOff val="0"/>
            <a:alphaOff val="-1714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solidFill>
                <a:schemeClr val="tx1"/>
              </a:solidFill>
              <a:effectLst>
                <a:outerShdw blurRad="38100" dist="19050" dir="2700000" algn="tl" rotWithShape="0">
                  <a:schemeClr val="dk1">
                    <a:alpha val="40000"/>
                  </a:schemeClr>
                </a:outerShdw>
              </a:effectLst>
            </a:rPr>
            <a:t>Anexo 5 </a:t>
          </a:r>
        </a:p>
        <a:p>
          <a:pPr lvl="0" algn="ctr" defTabSz="800100">
            <a:lnSpc>
              <a:spcPct val="90000"/>
            </a:lnSpc>
            <a:spcBef>
              <a:spcPct val="0"/>
            </a:spcBef>
            <a:spcAft>
              <a:spcPct val="35000"/>
            </a:spcAft>
          </a:pPr>
          <a:r>
            <a:rPr lang="es-ES" sz="1800" b="1" kern="1200" cap="none" spc="0">
              <a:ln w="0"/>
              <a:solidFill>
                <a:schemeClr val="tx1"/>
              </a:solidFill>
              <a:effectLst>
                <a:outerShdw blurRad="38100" dist="19050" dir="2700000" algn="tl" rotWithShape="0">
                  <a:schemeClr val="dk1">
                    <a:alpha val="40000"/>
                  </a:schemeClr>
                </a:outerShdw>
              </a:effectLst>
            </a:rPr>
            <a:t>Solicitud de Información</a:t>
          </a:r>
          <a:endParaRPr lang="es-ES" sz="1800" b="1" kern="1200" cap="none" spc="0" dirty="0">
            <a:ln w="0"/>
            <a:solidFill>
              <a:schemeClr val="tx1"/>
            </a:solidFill>
            <a:effectLst>
              <a:outerShdw blurRad="38100" dist="19050" dir="2700000" algn="tl" rotWithShape="0">
                <a:schemeClr val="dk1">
                  <a:alpha val="40000"/>
                </a:schemeClr>
              </a:outerShdw>
            </a:effectLst>
          </a:endParaRPr>
        </a:p>
      </dsp:txBody>
      <dsp:txXfrm>
        <a:off x="2474406" y="1934011"/>
        <a:ext cx="2273497" cy="1364098"/>
      </dsp:txXfrm>
    </dsp:sp>
    <dsp:sp modelId="{8660E77A-1FC3-47B6-8693-5EC577E32ACC}">
      <dsp:nvSpPr>
        <dsp:cNvPr id="0" name=""/>
        <dsp:cNvSpPr/>
      </dsp:nvSpPr>
      <dsp:spPr>
        <a:xfrm>
          <a:off x="4827521" y="1918543"/>
          <a:ext cx="2273497" cy="1364098"/>
        </a:xfrm>
        <a:prstGeom prst="rect">
          <a:avLst/>
        </a:prstGeom>
        <a:solidFill>
          <a:schemeClr val="accent5">
            <a:alpha val="90000"/>
            <a:hueOff val="0"/>
            <a:satOff val="0"/>
            <a:lumOff val="0"/>
            <a:alphaOff val="-22857"/>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Anexo 6 </a:t>
          </a:r>
        </a:p>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Informe del Comité de Contraloría Social</a:t>
          </a:r>
          <a:r>
            <a:rPr lang="es-ES" sz="1800" b="0" kern="1200" cap="none" spc="0" dirty="0">
              <a:ln w="0"/>
              <a:solidFill>
                <a:schemeClr val="tx1"/>
              </a:solidFill>
              <a:effectLst>
                <a:outerShdw blurRad="38100" dist="19050" dir="2700000" algn="tl" rotWithShape="0">
                  <a:schemeClr val="dk1">
                    <a:alpha val="40000"/>
                  </a:schemeClr>
                </a:outerShdw>
              </a:effectLst>
            </a:rPr>
            <a:t> </a:t>
          </a:r>
        </a:p>
      </dsp:txBody>
      <dsp:txXfrm>
        <a:off x="4827521" y="1918543"/>
        <a:ext cx="2273497" cy="1364098"/>
      </dsp:txXfrm>
    </dsp:sp>
    <dsp:sp modelId="{878B2D7F-6450-4792-BD78-C163256EB464}">
      <dsp:nvSpPr>
        <dsp:cNvPr id="0" name=""/>
        <dsp:cNvSpPr/>
      </dsp:nvSpPr>
      <dsp:spPr>
        <a:xfrm>
          <a:off x="66840" y="344250"/>
          <a:ext cx="2273497" cy="1364098"/>
        </a:xfrm>
        <a:prstGeom prst="rect">
          <a:avLst/>
        </a:prstGeom>
        <a:solidFill>
          <a:schemeClr val="accent5">
            <a:alpha val="90000"/>
            <a:hueOff val="0"/>
            <a:satOff val="0"/>
            <a:lumOff val="0"/>
            <a:alphaOff val="-28571"/>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Anexo 1 </a:t>
          </a:r>
        </a:p>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PITCS</a:t>
          </a:r>
        </a:p>
        <a:p>
          <a:pPr lvl="0" algn="ctr" defTabSz="800100">
            <a:lnSpc>
              <a:spcPct val="90000"/>
            </a:lnSpc>
            <a:spcBef>
              <a:spcPct val="0"/>
            </a:spcBef>
            <a:spcAft>
              <a:spcPct val="35000"/>
            </a:spcAft>
          </a:pPr>
          <a:r>
            <a:rPr lang="es-ES" sz="1800" b="1" kern="1200" cap="none" spc="0" dirty="0">
              <a:ln w="0"/>
              <a:solidFill>
                <a:schemeClr val="tx1"/>
              </a:solidFill>
              <a:effectLst>
                <a:outerShdw blurRad="38100" dist="19050" dir="2700000" algn="tl" rotWithShape="0">
                  <a:schemeClr val="dk1">
                    <a:alpha val="40000"/>
                  </a:schemeClr>
                </a:outerShdw>
              </a:effectLst>
            </a:rPr>
            <a:t>Programa Institucional de CS</a:t>
          </a:r>
        </a:p>
      </dsp:txBody>
      <dsp:txXfrm>
        <a:off x="66840" y="344250"/>
        <a:ext cx="2273497" cy="1364098"/>
      </dsp:txXfrm>
    </dsp:sp>
    <dsp:sp modelId="{748A4B06-0855-43C2-B70F-A385EFC6EF88}">
      <dsp:nvSpPr>
        <dsp:cNvPr id="0" name=""/>
        <dsp:cNvSpPr/>
      </dsp:nvSpPr>
      <dsp:spPr>
        <a:xfrm>
          <a:off x="1250423" y="3563313"/>
          <a:ext cx="2273497" cy="1364098"/>
        </a:xfrm>
        <a:prstGeom prst="rect">
          <a:avLst/>
        </a:prstGeom>
        <a:solidFill>
          <a:schemeClr val="accent5">
            <a:alpha val="90000"/>
            <a:hueOff val="0"/>
            <a:satOff val="0"/>
            <a:lumOff val="0"/>
            <a:alphaOff val="-34286"/>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solidFill>
                <a:schemeClr val="tx1"/>
              </a:solidFill>
              <a:effectLst>
                <a:outerShdw blurRad="38100" dist="19050" dir="2700000" algn="tl" rotWithShape="0">
                  <a:schemeClr val="dk1">
                    <a:alpha val="40000"/>
                  </a:schemeClr>
                </a:outerShdw>
              </a:effectLst>
            </a:rPr>
            <a:t>Anexo 7                   Cédula de Quejas y Denuncias </a:t>
          </a:r>
          <a:endParaRPr lang="es-ES" sz="1800" b="1" kern="1200" cap="none" spc="0" dirty="0">
            <a:ln w="0"/>
            <a:solidFill>
              <a:schemeClr val="tx1"/>
            </a:solidFill>
            <a:effectLst>
              <a:outerShdw blurRad="38100" dist="19050" dir="2700000" algn="tl" rotWithShape="0">
                <a:schemeClr val="dk1">
                  <a:alpha val="40000"/>
                </a:schemeClr>
              </a:outerShdw>
            </a:effectLst>
          </a:endParaRPr>
        </a:p>
      </dsp:txBody>
      <dsp:txXfrm>
        <a:off x="1250423" y="3563313"/>
        <a:ext cx="2273497" cy="1364098"/>
      </dsp:txXfrm>
    </dsp:sp>
    <dsp:sp modelId="{47BF7B91-B976-452B-A409-7A387CCB4817}">
      <dsp:nvSpPr>
        <dsp:cNvPr id="0" name=""/>
        <dsp:cNvSpPr/>
      </dsp:nvSpPr>
      <dsp:spPr>
        <a:xfrm>
          <a:off x="3751270" y="3563313"/>
          <a:ext cx="2273497" cy="1364098"/>
        </a:xfrm>
        <a:prstGeom prst="rect">
          <a:avLst/>
        </a:prstGeom>
        <a:solidFill>
          <a:schemeClr val="accent5">
            <a:alpha val="90000"/>
            <a:hueOff val="0"/>
            <a:satOff val="0"/>
            <a:lumOff val="0"/>
            <a:alpha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solidFill>
                <a:schemeClr val="tx1"/>
              </a:solidFill>
              <a:effectLst>
                <a:outerShdw blurRad="38100" dist="19050" dir="2700000" algn="tl" rotWithShape="0">
                  <a:schemeClr val="dk1">
                    <a:alpha val="40000"/>
                  </a:schemeClr>
                </a:outerShdw>
              </a:effectLst>
            </a:rPr>
            <a:t>Anexo 8                       Control de Quejas y Denuncias</a:t>
          </a:r>
          <a:endParaRPr lang="es-ES" sz="1800" b="0" kern="1200" cap="none" spc="0" dirty="0">
            <a:ln w="0"/>
            <a:solidFill>
              <a:schemeClr val="tx1"/>
            </a:solidFill>
            <a:effectLst>
              <a:outerShdw blurRad="38100" dist="19050" dir="2700000" algn="tl" rotWithShape="0">
                <a:schemeClr val="dk1">
                  <a:alpha val="40000"/>
                </a:schemeClr>
              </a:outerShdw>
            </a:effectLst>
          </a:endParaRPr>
        </a:p>
      </dsp:txBody>
      <dsp:txXfrm>
        <a:off x="3751270" y="3563313"/>
        <a:ext cx="2273497" cy="13640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A964BBC-A6FD-3EEA-A5C6-886ACDAF83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5DFC3FDF-DE55-7E32-09A6-B23B184086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E16352-82A1-407B-954F-3C24612D5D73}" type="datetimeFigureOut">
              <a:rPr lang="es-MX" smtClean="0"/>
              <a:t>13/12/2023</a:t>
            </a:fld>
            <a:endParaRPr lang="es-MX"/>
          </a:p>
        </p:txBody>
      </p:sp>
      <p:sp>
        <p:nvSpPr>
          <p:cNvPr id="4" name="Marcador de pie de página 3">
            <a:extLst>
              <a:ext uri="{FF2B5EF4-FFF2-40B4-BE49-F238E27FC236}">
                <a16:creationId xmlns:a16="http://schemas.microsoft.com/office/drawing/2014/main" id="{600BDA7D-E7AA-17E1-8D85-B77DC1A0A0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BF51DC75-8034-F54B-B704-8E3717AB13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CCDBC-4920-4235-8FC6-A000855B7139}" type="slidenum">
              <a:rPr lang="es-MX" smtClean="0"/>
              <a:t>‹Nº›</a:t>
            </a:fld>
            <a:endParaRPr lang="es-MX"/>
          </a:p>
        </p:txBody>
      </p:sp>
    </p:spTree>
    <p:extLst>
      <p:ext uri="{BB962C8B-B14F-4D97-AF65-F5344CB8AC3E}">
        <p14:creationId xmlns:p14="http://schemas.microsoft.com/office/powerpoint/2010/main" val="1902944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16BF8-694F-4B9F-8B52-FDCD18DC7D42}" type="datetimeFigureOut">
              <a:rPr lang="es-MX" smtClean="0"/>
              <a:t>13/12/2023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72C02-007D-4AAB-9225-FC6547340E0D}" type="slidenum">
              <a:rPr lang="es-MX" smtClean="0"/>
              <a:t>‹Nº›</a:t>
            </a:fld>
            <a:endParaRPr lang="es-MX"/>
          </a:p>
        </p:txBody>
      </p:sp>
    </p:spTree>
    <p:extLst>
      <p:ext uri="{BB962C8B-B14F-4D97-AF65-F5344CB8AC3E}">
        <p14:creationId xmlns:p14="http://schemas.microsoft.com/office/powerpoint/2010/main" val="182905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F472C02-007D-4AAB-9225-FC6547340E0D}" type="slidenum">
              <a:rPr lang="es-MX" smtClean="0"/>
              <a:t>8</a:t>
            </a:fld>
            <a:endParaRPr lang="es-MX"/>
          </a:p>
        </p:txBody>
      </p:sp>
    </p:spTree>
    <p:extLst>
      <p:ext uri="{BB962C8B-B14F-4D97-AF65-F5344CB8AC3E}">
        <p14:creationId xmlns:p14="http://schemas.microsoft.com/office/powerpoint/2010/main" val="3134958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D200B3F0-A9BC-48CE-8EB6-ECE965069900}" type="datetimeFigureOut">
              <a:rPr lang="en-US" smtClean="0"/>
              <a:pPr/>
              <a:t>12/13/2023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6600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F54D2318-CE40-42F6-962A-4C6D6CF697DB}" type="datetimeFigureOut">
              <a:rPr lang="en-US" smtClean="0"/>
              <a:t>12/13/2023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3036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0C476AC1-EB7F-4BEF-90D9-5764B50DAF8A}" type="datetimeFigureOut">
              <a:rPr lang="en-US" smtClean="0"/>
              <a:t>12/13/2023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5278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13/12/2023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81297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1B20712A-F861-4AB0-A754-4F5A2033CD4B}" type="datetimeFigureOut">
              <a:rPr lang="en-US" smtClean="0"/>
              <a:t>12/13/2023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6485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24507B7-F2DC-4B2C-B14D-58A9766807A2}" type="datetimeFigureOut">
              <a:rPr lang="en-US" smtClean="0"/>
              <a:t>12/13/2023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614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904A483D-5CB4-4842-8F2F-05D5276ACF63}" type="datetimeFigureOut">
              <a:rPr lang="en-US" smtClean="0"/>
              <a:t>12/13/2023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4023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1D1CE32E-9DC0-47C8-A657-48F5C3E4A10B}" type="datetimeFigureOut">
              <a:rPr lang="en-US" smtClean="0"/>
              <a:t>12/13/2023</a:t>
            </a:fld>
            <a:endParaRPr lang="en-US" dirty="0"/>
          </a:p>
        </p:txBody>
      </p:sp>
      <p:sp>
        <p:nvSpPr>
          <p:cNvPr id="8" name="Marcador de pie de página 7"/>
          <p:cNvSpPr>
            <a:spLocks noGrp="1"/>
          </p:cNvSpPr>
          <p:nvPr>
            <p:ph type="ftr" sz="quarter" idx="11"/>
          </p:nvPr>
        </p:nvSpPr>
        <p:spPr/>
        <p:txBody>
          <a:bodyPr/>
          <a:lstStyle/>
          <a:p>
            <a:r>
              <a:rPr lang="en-US"/>
              <a:t>
              </a:t>
            </a:r>
            <a:endParaRPr lang="en-US" dirty="0"/>
          </a:p>
        </p:txBody>
      </p:sp>
      <p:sp>
        <p:nvSpPr>
          <p:cNvPr id="9" name="Marcador de número de diapositiva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935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2BDF5C0D-8C3A-4771-A43D-83937FC700D4}" type="datetimeFigureOut">
              <a:rPr lang="en-US" smtClean="0"/>
              <a:t>12/13/2023</a:t>
            </a:fld>
            <a:endParaRPr lang="en-US" dirty="0"/>
          </a:p>
        </p:txBody>
      </p:sp>
      <p:sp>
        <p:nvSpPr>
          <p:cNvPr id="4" name="Marcador de pie de página 3"/>
          <p:cNvSpPr>
            <a:spLocks noGrp="1"/>
          </p:cNvSpPr>
          <p:nvPr>
            <p:ph type="ftr" sz="quarter" idx="11"/>
          </p:nvPr>
        </p:nvSpPr>
        <p:spPr/>
        <p:txBody>
          <a:bodyPr/>
          <a:lstStyle/>
          <a:p>
            <a:r>
              <a:rPr lang="en-US"/>
              <a:t>
              </a:t>
            </a:r>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57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203D2D6-FCC2-425A-A4A7-8058E8C01CB1}" type="datetimeFigureOut">
              <a:rPr lang="en-US" smtClean="0"/>
              <a:t>12/13/2023</a:t>
            </a:fld>
            <a:endParaRPr lang="en-US" dirty="0"/>
          </a:p>
        </p:txBody>
      </p:sp>
      <p:sp>
        <p:nvSpPr>
          <p:cNvPr id="3" name="Marcador de pie de página 2"/>
          <p:cNvSpPr>
            <a:spLocks noGrp="1"/>
          </p:cNvSpPr>
          <p:nvPr>
            <p:ph type="ftr" sz="quarter" idx="11"/>
          </p:nvPr>
        </p:nvSpPr>
        <p:spPr/>
        <p:txBody>
          <a:bodyPr/>
          <a:lstStyle/>
          <a:p>
            <a:r>
              <a:rPr lang="en-US"/>
              <a:t>
              </a:t>
            </a:r>
            <a:endParaRPr lang="en-U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21472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CF2683-E6E7-4CC3-9EEE-7854DD4F3545}" type="datetimeFigureOut">
              <a:rPr lang="en-US" smtClean="0"/>
              <a:t>12/13/2023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0285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E120F81-B39D-4CBB-8BF3-5D6E395D0F72}" type="datetimeFigureOut">
              <a:rPr lang="en-US" smtClean="0"/>
              <a:t>12/13/2023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5619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B320A-89BA-47B2-A525-92E8D10B06E4}" type="datetimeFigureOut">
              <a:rPr lang="en-US" smtClean="0"/>
              <a:t>12/13/2023</a:t>
            </a:fld>
            <a:endParaRPr lang="en-U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531792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4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4"/>
          <a:stretch>
            <a:fillRect/>
          </a:stretch>
        </p:blipFill>
        <p:spPr>
          <a:xfrm>
            <a:off x="220956" y="5062836"/>
            <a:ext cx="3973789" cy="871589"/>
          </a:xfrm>
          <a:prstGeom prst="rect">
            <a:avLst/>
          </a:prstGeom>
        </p:spPr>
      </p:pic>
      <p:sp>
        <p:nvSpPr>
          <p:cNvPr id="7" name="Título 1">
            <a:extLst>
              <a:ext uri="{FF2B5EF4-FFF2-40B4-BE49-F238E27FC236}">
                <a16:creationId xmlns:a16="http://schemas.microsoft.com/office/drawing/2014/main" id="{B18D89DE-FFAA-4BAC-B1AF-E1CACEC65403}"/>
              </a:ext>
            </a:extLst>
          </p:cNvPr>
          <p:cNvSpPr txBox="1">
            <a:spLocks/>
          </p:cNvSpPr>
          <p:nvPr/>
        </p:nvSpPr>
        <p:spPr bwMode="gray">
          <a:xfrm>
            <a:off x="4149968" y="30007"/>
            <a:ext cx="8100647" cy="132987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defRPr/>
            </a:pPr>
            <a:r>
              <a:rPr lang="es-MX" sz="3600" b="1" dirty="0">
                <a:ln w="10160">
                  <a:solidFill>
                    <a:schemeClr val="accent5"/>
                  </a:solidFill>
                  <a:prstDash val="solid"/>
                </a:ln>
                <a:solidFill>
                  <a:schemeClr val="tx1">
                    <a:lumMod val="95000"/>
                    <a:lumOff val="5000"/>
                  </a:schemeClr>
                </a:solidFill>
                <a:effectLst>
                  <a:outerShdw blurRad="38100" dist="22860" dir="5400000" algn="tl" rotWithShape="0">
                    <a:srgbClr val="000000">
                      <a:alpha val="30000"/>
                    </a:srgbClr>
                  </a:outerShdw>
                </a:effectLst>
                <a:latin typeface="Montserrat SemiBold" panose="020B0604020202020204"/>
              </a:rPr>
              <a:t/>
            </a:r>
            <a:br>
              <a:rPr lang="es-MX" sz="3600" b="1" dirty="0">
                <a:ln w="10160">
                  <a:solidFill>
                    <a:schemeClr val="accent5"/>
                  </a:solidFill>
                  <a:prstDash val="solid"/>
                </a:ln>
                <a:solidFill>
                  <a:schemeClr val="tx1">
                    <a:lumMod val="95000"/>
                    <a:lumOff val="5000"/>
                  </a:schemeClr>
                </a:solidFill>
                <a:effectLst>
                  <a:outerShdw blurRad="38100" dist="22860" dir="5400000" algn="tl" rotWithShape="0">
                    <a:srgbClr val="000000">
                      <a:alpha val="30000"/>
                    </a:srgbClr>
                  </a:outerShdw>
                </a:effectLst>
                <a:latin typeface="Montserrat SemiBold" panose="020B0604020202020204"/>
              </a:rPr>
            </a:br>
            <a:r>
              <a:rPr lang="es-MX" sz="4000" b="1" dirty="0">
                <a:solidFill>
                  <a:schemeClr val="tx1">
                    <a:lumMod val="95000"/>
                    <a:lumOff val="5000"/>
                  </a:schemeClr>
                </a:solidFill>
                <a:latin typeface="Montserrat SemiBold" panose="020B0604020202020204"/>
              </a:rPr>
              <a:t>Taller de llenado de Formatos de la Contraloría Social </a:t>
            </a:r>
            <a:r>
              <a:rPr lang="es-MX" sz="4000" b="1" dirty="0" smtClean="0">
                <a:solidFill>
                  <a:schemeClr val="tx1">
                    <a:lumMod val="95000"/>
                    <a:lumOff val="5000"/>
                  </a:schemeClr>
                </a:solidFill>
                <a:latin typeface="Montserrat SemiBold" panose="020B0604020202020204"/>
              </a:rPr>
              <a:t>del</a:t>
            </a:r>
            <a:endParaRPr lang="es-MX" sz="4000" b="1" dirty="0">
              <a:solidFill>
                <a:schemeClr val="tx1">
                  <a:lumMod val="95000"/>
                  <a:lumOff val="5000"/>
                </a:schemeClr>
              </a:solidFill>
              <a:latin typeface="Montserrat SemiBold" panose="020B0604020202020204"/>
            </a:endParaRPr>
          </a:p>
        </p:txBody>
      </p:sp>
      <p:sp>
        <p:nvSpPr>
          <p:cNvPr id="9" name="Subtítulo 2">
            <a:extLst>
              <a:ext uri="{FF2B5EF4-FFF2-40B4-BE49-F238E27FC236}">
                <a16:creationId xmlns:a16="http://schemas.microsoft.com/office/drawing/2014/main" id="{771012A2-D1DE-4C11-9536-E9E983BF097D}"/>
              </a:ext>
            </a:extLst>
          </p:cNvPr>
          <p:cNvSpPr txBox="1">
            <a:spLocks/>
          </p:cNvSpPr>
          <p:nvPr/>
        </p:nvSpPr>
        <p:spPr>
          <a:xfrm>
            <a:off x="0" y="1076251"/>
            <a:ext cx="4876800" cy="3636425"/>
          </a:xfrm>
          <a:prstGeom prst="rect">
            <a:avLst/>
          </a:prstGeom>
          <a:noFill/>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80000"/>
              </a:lnSpc>
              <a:buNone/>
            </a:pPr>
            <a:r>
              <a:rPr lang="es-MX" sz="3200" dirty="0">
                <a:solidFill>
                  <a:schemeClr val="bg1"/>
                </a:solidFill>
              </a:rPr>
              <a:t>Objetivos: </a:t>
            </a:r>
          </a:p>
          <a:p>
            <a:pPr>
              <a:lnSpc>
                <a:spcPct val="80000"/>
              </a:lnSpc>
              <a:buFont typeface="Wingdings" panose="05000000000000000000" pitchFamily="2" charset="2"/>
              <a:buChar char="ü"/>
            </a:pPr>
            <a:r>
              <a:rPr lang="es-MX" sz="3200" dirty="0">
                <a:solidFill>
                  <a:schemeClr val="bg1"/>
                </a:solidFill>
              </a:rPr>
              <a:t>Conocer el Seguimiento de Actividades de Contraloría Social y los documentos a utilizar.</a:t>
            </a:r>
          </a:p>
          <a:p>
            <a:pPr>
              <a:lnSpc>
                <a:spcPct val="80000"/>
              </a:lnSpc>
              <a:buFont typeface="Wingdings" panose="05000000000000000000" pitchFamily="2" charset="2"/>
              <a:buChar char="ü"/>
            </a:pPr>
            <a:r>
              <a:rPr lang="es-MX" sz="3200" dirty="0">
                <a:solidFill>
                  <a:schemeClr val="bg1"/>
                </a:solidFill>
              </a:rPr>
              <a:t>Solicitar de manera correcta los formatos de Contraloría Social 2023.</a:t>
            </a:r>
          </a:p>
        </p:txBody>
      </p:sp>
      <p:sp>
        <p:nvSpPr>
          <p:cNvPr id="10" name="Título 1">
            <a:extLst>
              <a:ext uri="{FF2B5EF4-FFF2-40B4-BE49-F238E27FC236}">
                <a16:creationId xmlns:a16="http://schemas.microsoft.com/office/drawing/2014/main" id="{B18D89DE-FFAA-4BAC-B1AF-E1CACEC65403}"/>
              </a:ext>
            </a:extLst>
          </p:cNvPr>
          <p:cNvSpPr txBox="1">
            <a:spLocks/>
          </p:cNvSpPr>
          <p:nvPr/>
        </p:nvSpPr>
        <p:spPr bwMode="gray">
          <a:xfrm>
            <a:off x="4665786" y="1326473"/>
            <a:ext cx="7556581" cy="187493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defRPr/>
            </a:pPr>
            <a:r>
              <a:rPr lang="es-MX" sz="4000" b="1" dirty="0" smtClean="0">
                <a:solidFill>
                  <a:schemeClr val="tx1">
                    <a:lumMod val="95000"/>
                    <a:lumOff val="5000"/>
                  </a:schemeClr>
                </a:solidFill>
                <a:latin typeface="Montserrat SemiBold" panose="020B0604020202020204"/>
              </a:rPr>
              <a:t>Programa</a:t>
            </a:r>
            <a:r>
              <a:rPr lang="es-MX" sz="4000" b="1" dirty="0">
                <a:solidFill>
                  <a:schemeClr val="tx1">
                    <a:lumMod val="95000"/>
                    <a:lumOff val="5000"/>
                  </a:schemeClr>
                </a:solidFill>
                <a:latin typeface="Montserrat SemiBold" panose="020B0604020202020204"/>
              </a:rPr>
              <a:t> </a:t>
            </a:r>
            <a:r>
              <a:rPr lang="es-MX" sz="4000" b="1" dirty="0" smtClean="0">
                <a:solidFill>
                  <a:schemeClr val="tx1">
                    <a:lumMod val="95000"/>
                    <a:lumOff val="5000"/>
                  </a:schemeClr>
                </a:solidFill>
                <a:latin typeface="Montserrat SemiBold" panose="020B0604020202020204"/>
              </a:rPr>
              <a:t>PRODEP </a:t>
            </a:r>
            <a:r>
              <a:rPr lang="es-MX" sz="4000" b="1" dirty="0">
                <a:solidFill>
                  <a:schemeClr val="tx1">
                    <a:lumMod val="95000"/>
                    <a:lumOff val="5000"/>
                  </a:schemeClr>
                </a:solidFill>
                <a:latin typeface="Montserrat SemiBold" panose="020B0604020202020204"/>
              </a:rPr>
              <a:t>2023 </a:t>
            </a:r>
          </a:p>
          <a:p>
            <a:pPr algn="ctr">
              <a:spcBef>
                <a:spcPts val="0"/>
              </a:spcBef>
              <a:defRPr/>
            </a:pPr>
            <a:r>
              <a:rPr lang="es-MX" sz="4000" b="1" dirty="0">
                <a:solidFill>
                  <a:schemeClr val="tx1">
                    <a:lumMod val="95000"/>
                    <a:lumOff val="5000"/>
                  </a:schemeClr>
                </a:solidFill>
                <a:latin typeface="Montserrat SemiBold" panose="020B0604020202020204"/>
              </a:rPr>
              <a:t>y su Seguimiento </a:t>
            </a:r>
            <a:endParaRPr lang="es-MX" sz="4000" b="1" dirty="0" smtClean="0">
              <a:solidFill>
                <a:schemeClr val="tx1">
                  <a:lumMod val="95000"/>
                  <a:lumOff val="5000"/>
                </a:schemeClr>
              </a:solidFill>
              <a:latin typeface="Montserrat SemiBold" panose="020B0604020202020204"/>
            </a:endParaRPr>
          </a:p>
          <a:p>
            <a:pPr algn="ctr">
              <a:spcBef>
                <a:spcPts val="0"/>
              </a:spcBef>
              <a:defRPr/>
            </a:pPr>
            <a:r>
              <a:rPr lang="es-MX" sz="4000" b="1" dirty="0" smtClean="0">
                <a:solidFill>
                  <a:schemeClr val="tx1">
                    <a:lumMod val="95000"/>
                    <a:lumOff val="5000"/>
                  </a:schemeClr>
                </a:solidFill>
                <a:latin typeface="Montserrat SemiBold" panose="020B0604020202020204"/>
              </a:rPr>
              <a:t>en </a:t>
            </a:r>
            <a:r>
              <a:rPr lang="es-MX" sz="4000" b="1" dirty="0">
                <a:solidFill>
                  <a:schemeClr val="tx1">
                    <a:lumMod val="95000"/>
                    <a:lumOff val="5000"/>
                  </a:schemeClr>
                </a:solidFill>
                <a:latin typeface="Montserrat SemiBold" panose="020B0604020202020204"/>
              </a:rPr>
              <a:t>el SICS</a:t>
            </a:r>
            <a:endParaRPr lang="es-MX" sz="4800" b="1" dirty="0">
              <a:solidFill>
                <a:schemeClr val="tx1">
                  <a:lumMod val="95000"/>
                  <a:lumOff val="5000"/>
                </a:schemeClr>
              </a:solidFill>
              <a:latin typeface="Montserrat SemiBold" panose="020B0604020202020204"/>
            </a:endParaRPr>
          </a:p>
        </p:txBody>
      </p:sp>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743420" y="21981"/>
            <a:ext cx="5898862" cy="6743700"/>
            <a:chOff x="2895819" y="57150"/>
            <a:chExt cx="5898862" cy="6743700"/>
          </a:xfrm>
        </p:grpSpPr>
        <p:pic>
          <p:nvPicPr>
            <p:cNvPr id="8" name="Imagen 7">
              <a:extLst>
                <a:ext uri="{FF2B5EF4-FFF2-40B4-BE49-F238E27FC236}">
                  <a16:creationId xmlns:a16="http://schemas.microsoft.com/office/drawing/2014/main" id="{D716ECF0-34FD-D6BD-B4B4-8AE7AC6B8B2B}"/>
                </a:ext>
              </a:extLst>
            </p:cNvPr>
            <p:cNvPicPr>
              <a:picLocks noChangeAspect="1"/>
            </p:cNvPicPr>
            <p:nvPr/>
          </p:nvPicPr>
          <p:blipFill>
            <a:blip r:embed="rId2"/>
            <a:stretch>
              <a:fillRect/>
            </a:stretch>
          </p:blipFill>
          <p:spPr>
            <a:xfrm>
              <a:off x="2895819" y="57150"/>
              <a:ext cx="5898862" cy="6743700"/>
            </a:xfrm>
            <a:prstGeom prst="rect">
              <a:avLst/>
            </a:prstGeom>
          </p:spPr>
        </p:pic>
        <p:sp>
          <p:nvSpPr>
            <p:cNvPr id="9" name="CuadroTexto 8">
              <a:extLst>
                <a:ext uri="{FF2B5EF4-FFF2-40B4-BE49-F238E27FC236}">
                  <a16:creationId xmlns:a16="http://schemas.microsoft.com/office/drawing/2014/main" id="{49847368-50DC-421E-2B43-FE8E5106F586}"/>
                </a:ext>
              </a:extLst>
            </p:cNvPr>
            <p:cNvSpPr txBox="1"/>
            <p:nvPr/>
          </p:nvSpPr>
          <p:spPr>
            <a:xfrm>
              <a:off x="3440187" y="3228975"/>
              <a:ext cx="4810126" cy="600164"/>
            </a:xfrm>
            <a:prstGeom prst="rect">
              <a:avLst/>
            </a:prstGeom>
            <a:solidFill>
              <a:schemeClr val="bg1"/>
            </a:solidFill>
            <a:ln>
              <a:solidFill>
                <a:schemeClr val="tx1"/>
              </a:solidFill>
            </a:ln>
          </p:spPr>
          <p:txBody>
            <a:bodyPr wrap="square" rtlCol="0">
              <a:spAutoFit/>
            </a:bodyPr>
            <a:lstStyle/>
            <a:p>
              <a:r>
                <a:rPr lang="es-MX" sz="1100" dirty="0">
                  <a:latin typeface="Arial" panose="020B0604020202020204" pitchFamily="34" charset="0"/>
                  <a:cs typeface="Arial" panose="020B0604020202020204" pitchFamily="34" charset="0"/>
                </a:rPr>
                <a:t>Verificar que se hayan realizado todas las actividades programadas en el PITCS al cierre del año.</a:t>
              </a:r>
            </a:p>
            <a:p>
              <a:r>
                <a:rPr lang="es-MX" sz="1100" dirty="0">
                  <a:latin typeface="Arial" panose="020B0604020202020204" pitchFamily="34" charset="0"/>
                  <a:cs typeface="Arial" panose="020B0604020202020204" pitchFamily="34" charset="0"/>
                </a:rPr>
                <a:t>Realizar el Informe Final de CCS y subirlo a la Página de la Universidad.</a:t>
              </a:r>
            </a:p>
          </p:txBody>
        </p:sp>
      </p:grpSp>
    </p:spTree>
    <p:extLst>
      <p:ext uri="{BB962C8B-B14F-4D97-AF65-F5344CB8AC3E}">
        <p14:creationId xmlns:p14="http://schemas.microsoft.com/office/powerpoint/2010/main" val="403543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4594BDE-3CC6-78F4-36A5-D0A7B2F881BD}"/>
              </a:ext>
            </a:extLst>
          </p:cNvPr>
          <p:cNvPicPr>
            <a:picLocks noChangeAspect="1"/>
          </p:cNvPicPr>
          <p:nvPr/>
        </p:nvPicPr>
        <p:blipFill>
          <a:blip r:embed="rId2"/>
          <a:stretch>
            <a:fillRect/>
          </a:stretch>
        </p:blipFill>
        <p:spPr>
          <a:xfrm>
            <a:off x="2729066" y="35169"/>
            <a:ext cx="5871080" cy="6729046"/>
          </a:xfrm>
          <a:prstGeom prst="rect">
            <a:avLst/>
          </a:prstGeom>
        </p:spPr>
      </p:pic>
      <p:sp>
        <p:nvSpPr>
          <p:cNvPr id="3" name="CuadroTexto 2">
            <a:extLst>
              <a:ext uri="{FF2B5EF4-FFF2-40B4-BE49-F238E27FC236}">
                <a16:creationId xmlns:a16="http://schemas.microsoft.com/office/drawing/2014/main" id="{BD597939-2C98-62FF-CEE8-28A702719640}"/>
              </a:ext>
            </a:extLst>
          </p:cNvPr>
          <p:cNvSpPr txBox="1"/>
          <p:nvPr/>
        </p:nvSpPr>
        <p:spPr>
          <a:xfrm>
            <a:off x="3411415" y="3198202"/>
            <a:ext cx="4572000" cy="561692"/>
          </a:xfrm>
          <a:prstGeom prst="rect">
            <a:avLst/>
          </a:prstGeom>
          <a:solidFill>
            <a:schemeClr val="bg1"/>
          </a:solidFill>
          <a:ln>
            <a:solidFill>
              <a:schemeClr val="tx1"/>
            </a:solidFill>
          </a:ln>
        </p:spPr>
        <p:txBody>
          <a:bodyPr wrap="square" rtlCol="0">
            <a:spAutoFit/>
          </a:bodyPr>
          <a:lstStyle/>
          <a:p>
            <a:r>
              <a:rPr lang="es-MX" sz="1050" dirty="0">
                <a:latin typeface="Arial" panose="020B0604020202020204" pitchFamily="34" charset="0"/>
                <a:cs typeface="Arial" panose="020B0604020202020204" pitchFamily="34" charset="0"/>
              </a:rPr>
              <a:t>1.	</a:t>
            </a:r>
            <a:r>
              <a:rPr lang="es-MX" sz="1000" dirty="0">
                <a:latin typeface="Arial" panose="020B0604020202020204" pitchFamily="34" charset="0"/>
                <a:cs typeface="Arial" panose="020B0604020202020204" pitchFamily="34" charset="0"/>
              </a:rPr>
              <a:t>Elaborar reporte final de Quejas y Denuncias</a:t>
            </a:r>
          </a:p>
          <a:p>
            <a:r>
              <a:rPr lang="es-MX" sz="1000" dirty="0">
                <a:latin typeface="Arial" panose="020B0604020202020204" pitchFamily="34" charset="0"/>
                <a:cs typeface="Arial" panose="020B0604020202020204" pitchFamily="34" charset="0"/>
              </a:rPr>
              <a:t>2.	Analizar los resultados y elaborar un reporte final de CS y 	Acciones de Mejora para el siguiente ejercicio fiscal.</a:t>
            </a:r>
          </a:p>
        </p:txBody>
      </p:sp>
    </p:spTree>
    <p:extLst>
      <p:ext uri="{BB962C8B-B14F-4D97-AF65-F5344CB8AC3E}">
        <p14:creationId xmlns:p14="http://schemas.microsoft.com/office/powerpoint/2010/main" val="4136431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bwMode="gray">
          <a:xfrm>
            <a:off x="281354" y="1109044"/>
            <a:ext cx="11758245" cy="137403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ln w="0"/>
                <a:solidFill>
                  <a:sysClr val="windowText" lastClr="000000"/>
                </a:solidFill>
                <a:latin typeface="Montserrat"/>
              </a:rPr>
              <a:t>Una vez que se esté registrando en el SICS el Comité de Contraloría Social, el Sistema genera una clave de registro, la cual identifica a la Universidad para la Función Pública. </a:t>
            </a:r>
          </a:p>
          <a:p>
            <a:endParaRPr lang="en-US" sz="1800" dirty="0">
              <a:ln w="0"/>
              <a:solidFill>
                <a:sysClr val="windowText" lastClr="000000"/>
              </a:solidFill>
              <a:latin typeface="Montserrat"/>
            </a:endParaRPr>
          </a:p>
          <a:p>
            <a:r>
              <a:rPr lang="en-US" sz="1800" dirty="0">
                <a:ln w="0"/>
                <a:solidFill>
                  <a:sysClr val="windowText" lastClr="000000"/>
                </a:solidFill>
                <a:latin typeface="Montserrat"/>
              </a:rPr>
              <a:t>Esta clave es la que van anotar en todas las minutas que realicen (sólo la </a:t>
            </a:r>
            <a:r>
              <a:rPr lang="en-US" sz="1800" dirty="0" smtClean="0">
                <a:ln w="0"/>
                <a:solidFill>
                  <a:sysClr val="windowText" lastClr="000000"/>
                </a:solidFill>
                <a:latin typeface="Montserrat"/>
              </a:rPr>
              <a:t>primer </a:t>
            </a:r>
            <a:r>
              <a:rPr lang="en-US" sz="1800" dirty="0">
                <a:ln w="0"/>
                <a:solidFill>
                  <a:sysClr val="windowText" lastClr="000000"/>
                </a:solidFill>
                <a:latin typeface="Montserrat"/>
              </a:rPr>
              <a:t>minuta no lleva la clave de registro).</a:t>
            </a:r>
          </a:p>
        </p:txBody>
      </p:sp>
      <p:pic>
        <p:nvPicPr>
          <p:cNvPr id="21" name="Imagen 20"/>
          <p:cNvPicPr>
            <a:picLocks noChangeAspect="1"/>
          </p:cNvPicPr>
          <p:nvPr/>
        </p:nvPicPr>
        <p:blipFill>
          <a:blip r:embed="rId2"/>
          <a:stretch>
            <a:fillRect/>
          </a:stretch>
        </p:blipFill>
        <p:spPr>
          <a:xfrm>
            <a:off x="246185" y="2482708"/>
            <a:ext cx="8540167" cy="3001051"/>
          </a:xfrm>
          <a:prstGeom prst="rect">
            <a:avLst/>
          </a:prstGeom>
        </p:spPr>
      </p:pic>
      <p:cxnSp>
        <p:nvCxnSpPr>
          <p:cNvPr id="23" name="Conector recto de flecha 22"/>
          <p:cNvCxnSpPr/>
          <p:nvPr/>
        </p:nvCxnSpPr>
        <p:spPr>
          <a:xfrm>
            <a:off x="4798062" y="3856742"/>
            <a:ext cx="780894" cy="9616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Rectángulo 23"/>
          <p:cNvSpPr/>
          <p:nvPr/>
        </p:nvSpPr>
        <p:spPr>
          <a:xfrm>
            <a:off x="131169" y="5607277"/>
            <a:ext cx="8702075" cy="10011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s-MX" sz="1400" b="1" dirty="0">
                <a:solidFill>
                  <a:prstClr val="black"/>
                </a:solidFill>
                <a:latin typeface="Montserrat" panose="00000500000000000000" pitchFamily="2" charset="0"/>
                <a:ea typeface="Calibri" panose="020F0502020204030204" pitchFamily="34" charset="0"/>
                <a:cs typeface="Times New Roman" panose="02020603050405020304" pitchFamily="18" charset="0"/>
              </a:rPr>
              <a:t>La Clave de Registro del Comité, está conformada por el ejercicio fiscal, el ramo administrativo, la clave presupuestaria del programa, la clave de la Instancia Normativa, la clave de la entidad federativa, la clave del municipio, la clave de la localidad, el número consecutivo y el número de apoyos a vigilar por el Comité. </a:t>
            </a:r>
          </a:p>
        </p:txBody>
      </p:sp>
      <p:sp>
        <p:nvSpPr>
          <p:cNvPr id="26" name="Rectángulo 25"/>
          <p:cNvSpPr/>
          <p:nvPr/>
        </p:nvSpPr>
        <p:spPr>
          <a:xfrm>
            <a:off x="4798062" y="4848200"/>
            <a:ext cx="3558314"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rPr>
              <a:t>2022-11-S247-04-514-01-001-2336-1/1</a:t>
            </a:r>
            <a:endParaRPr lang="es-MX"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Imagen 9"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3"/>
          <a:stretch>
            <a:fillRect/>
          </a:stretch>
        </p:blipFill>
        <p:spPr>
          <a:xfrm>
            <a:off x="38637" y="69829"/>
            <a:ext cx="2743200" cy="601678"/>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353" y="5064369"/>
            <a:ext cx="3176995" cy="1060570"/>
          </a:xfrm>
          <a:prstGeom prst="rect">
            <a:avLst/>
          </a:prstGeom>
        </p:spPr>
      </p:pic>
      <p:pic>
        <p:nvPicPr>
          <p:cNvPr id="19" name="Imagen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pic>
        <p:nvPicPr>
          <p:cNvPr id="20" name="Imagen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6751" y="48009"/>
            <a:ext cx="1710597" cy="638513"/>
          </a:xfrm>
          <a:prstGeom prst="rect">
            <a:avLst/>
          </a:prstGeom>
        </p:spPr>
      </p:pic>
    </p:spTree>
    <p:extLst>
      <p:ext uri="{BB962C8B-B14F-4D97-AF65-F5344CB8AC3E}">
        <p14:creationId xmlns:p14="http://schemas.microsoft.com/office/powerpoint/2010/main" val="334280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4212825" y="424912"/>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3. Acta de Constitución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2" name="Imagen 1">
            <a:extLst>
              <a:ext uri="{FF2B5EF4-FFF2-40B4-BE49-F238E27FC236}">
                <a16:creationId xmlns:a16="http://schemas.microsoft.com/office/drawing/2014/main" id="{F99B5096-5459-CA0C-6122-92E4868E3F5B}"/>
              </a:ext>
            </a:extLst>
          </p:cNvPr>
          <p:cNvPicPr>
            <a:picLocks noChangeAspect="1"/>
          </p:cNvPicPr>
          <p:nvPr/>
        </p:nvPicPr>
        <p:blipFill>
          <a:blip r:embed="rId2"/>
          <a:stretch>
            <a:fillRect/>
          </a:stretch>
        </p:blipFill>
        <p:spPr>
          <a:xfrm>
            <a:off x="285276" y="1119560"/>
            <a:ext cx="10942122" cy="4690050"/>
          </a:xfrm>
          <a:prstGeom prst="rect">
            <a:avLst/>
          </a:prstGeom>
        </p:spPr>
      </p:pic>
      <p:sp>
        <p:nvSpPr>
          <p:cNvPr id="3" name="Rectángulo 2">
            <a:extLst>
              <a:ext uri="{FF2B5EF4-FFF2-40B4-BE49-F238E27FC236}">
                <a16:creationId xmlns:a16="http://schemas.microsoft.com/office/drawing/2014/main" id="{A0128238-EEBF-55E8-104A-83612B901211}"/>
              </a:ext>
            </a:extLst>
          </p:cNvPr>
          <p:cNvSpPr/>
          <p:nvPr/>
        </p:nvSpPr>
        <p:spPr>
          <a:xfrm>
            <a:off x="273553" y="5984156"/>
            <a:ext cx="895910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b="1" dirty="0">
                <a:solidFill>
                  <a:srgbClr val="000000"/>
                </a:solidFill>
                <a:latin typeface="Montserrat SemiBold" panose="020B0604020202020204" charset="0"/>
                <a:ea typeface="MS Mincho"/>
              </a:rPr>
              <a:t>Capturar a más tardar dentro de los 15 días hábiles (21 días naturales) posteriores a la fecha de su constitución.</a:t>
            </a:r>
            <a:endParaRPr lang="es-MX" dirty="0">
              <a:latin typeface="Montserrat SemiBold" panose="020B0604020202020204"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6751" y="48009"/>
            <a:ext cx="1710597" cy="638513"/>
          </a:xfrm>
          <a:prstGeom prst="rect">
            <a:avLst/>
          </a:prstGeom>
        </p:spPr>
      </p:pic>
      <p:pic>
        <p:nvPicPr>
          <p:cNvPr id="10" name="Imagen 9"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4"/>
          <a:stretch>
            <a:fillRect/>
          </a:stretch>
        </p:blipFill>
        <p:spPr>
          <a:xfrm>
            <a:off x="38637" y="69829"/>
            <a:ext cx="2743200" cy="601678"/>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spTree>
    <p:extLst>
      <p:ext uri="{BB962C8B-B14F-4D97-AF65-F5344CB8AC3E}">
        <p14:creationId xmlns:p14="http://schemas.microsoft.com/office/powerpoint/2010/main" val="3522451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4203397" y="386451"/>
            <a:ext cx="6243354"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4. Acta de Sustitución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3" name="Imagen 2">
            <a:extLst>
              <a:ext uri="{FF2B5EF4-FFF2-40B4-BE49-F238E27FC236}">
                <a16:creationId xmlns:a16="http://schemas.microsoft.com/office/drawing/2014/main" id="{619C2D67-56D7-C040-CFB3-7F0100A16EA8}"/>
              </a:ext>
            </a:extLst>
          </p:cNvPr>
          <p:cNvPicPr>
            <a:picLocks noChangeAspect="1"/>
          </p:cNvPicPr>
          <p:nvPr/>
        </p:nvPicPr>
        <p:blipFill>
          <a:blip r:embed="rId2"/>
          <a:stretch>
            <a:fillRect/>
          </a:stretch>
        </p:blipFill>
        <p:spPr>
          <a:xfrm>
            <a:off x="141358" y="1048668"/>
            <a:ext cx="11253786" cy="5023885"/>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3"/>
          <a:stretch>
            <a:fillRect/>
          </a:stretch>
        </p:blipFill>
        <p:spPr>
          <a:xfrm>
            <a:off x="38637" y="69829"/>
            <a:ext cx="2743200" cy="60167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6751" y="48009"/>
            <a:ext cx="1710597" cy="638513"/>
          </a:xfrm>
          <a:prstGeom prst="rect">
            <a:avLst/>
          </a:prstGeom>
        </p:spPr>
      </p:pic>
    </p:spTree>
    <p:extLst>
      <p:ext uri="{BB962C8B-B14F-4D97-AF65-F5344CB8AC3E}">
        <p14:creationId xmlns:p14="http://schemas.microsoft.com/office/powerpoint/2010/main" val="257949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4196862" y="478557"/>
            <a:ext cx="6156028"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5. Solicitud de Información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2" name="Imagen 1">
            <a:extLst>
              <a:ext uri="{FF2B5EF4-FFF2-40B4-BE49-F238E27FC236}">
                <a16:creationId xmlns:a16="http://schemas.microsoft.com/office/drawing/2014/main" id="{EA1E3F92-1BDD-A69C-229B-43767DA73828}"/>
              </a:ext>
            </a:extLst>
          </p:cNvPr>
          <p:cNvPicPr>
            <a:picLocks noChangeAspect="1"/>
          </p:cNvPicPr>
          <p:nvPr/>
        </p:nvPicPr>
        <p:blipFill rotWithShape="1">
          <a:blip r:embed="rId2"/>
          <a:srcRect l="4798" t="8164" r="5854" b="10663"/>
          <a:stretch/>
        </p:blipFill>
        <p:spPr>
          <a:xfrm>
            <a:off x="335898" y="1141970"/>
            <a:ext cx="4951209" cy="5716030"/>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3"/>
          <a:stretch>
            <a:fillRect/>
          </a:stretch>
        </p:blipFill>
        <p:spPr>
          <a:xfrm>
            <a:off x="38637" y="69829"/>
            <a:ext cx="2743200" cy="60167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6751" y="48009"/>
            <a:ext cx="1710597" cy="638513"/>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0353" y="5064369"/>
            <a:ext cx="3176995" cy="1060570"/>
          </a:xfrm>
          <a:prstGeom prst="rect">
            <a:avLst/>
          </a:prstGeom>
        </p:spPr>
      </p:pic>
    </p:spTree>
    <p:extLst>
      <p:ext uri="{BB962C8B-B14F-4D97-AF65-F5344CB8AC3E}">
        <p14:creationId xmlns:p14="http://schemas.microsoft.com/office/powerpoint/2010/main" val="2376399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4149969" y="431999"/>
            <a:ext cx="5474677"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6. Informe del Comité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3" name="Imagen 2">
            <a:extLst>
              <a:ext uri="{FF2B5EF4-FFF2-40B4-BE49-F238E27FC236}">
                <a16:creationId xmlns:a16="http://schemas.microsoft.com/office/drawing/2014/main" id="{34B38B38-F597-7BE6-2C27-4CF5068A961A}"/>
              </a:ext>
            </a:extLst>
          </p:cNvPr>
          <p:cNvPicPr>
            <a:picLocks noChangeAspect="1"/>
          </p:cNvPicPr>
          <p:nvPr/>
        </p:nvPicPr>
        <p:blipFill>
          <a:blip r:embed="rId2"/>
          <a:stretch>
            <a:fillRect/>
          </a:stretch>
        </p:blipFill>
        <p:spPr>
          <a:xfrm>
            <a:off x="255887" y="992223"/>
            <a:ext cx="7456906" cy="5865777"/>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3"/>
          <a:stretch>
            <a:fillRect/>
          </a:stretch>
        </p:blipFill>
        <p:spPr>
          <a:xfrm>
            <a:off x="38637" y="69829"/>
            <a:ext cx="2743200" cy="60167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6751" y="48009"/>
            <a:ext cx="1710597" cy="638513"/>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0353" y="5064369"/>
            <a:ext cx="3176995" cy="1060570"/>
          </a:xfrm>
          <a:prstGeom prst="rect">
            <a:avLst/>
          </a:prstGeom>
        </p:spPr>
      </p:pic>
    </p:spTree>
    <p:extLst>
      <p:ext uri="{BB962C8B-B14F-4D97-AF65-F5344CB8AC3E}">
        <p14:creationId xmlns:p14="http://schemas.microsoft.com/office/powerpoint/2010/main" val="618992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247650" y="1199075"/>
            <a:ext cx="7467600"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7.Cédula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2" name="Imagen 1">
            <a:extLst>
              <a:ext uri="{FF2B5EF4-FFF2-40B4-BE49-F238E27FC236}">
                <a16:creationId xmlns:a16="http://schemas.microsoft.com/office/drawing/2014/main" id="{B3F7ED7D-1868-A604-55CE-08E3C8F3C06C}"/>
              </a:ext>
            </a:extLst>
          </p:cNvPr>
          <p:cNvPicPr>
            <a:picLocks noChangeAspect="1"/>
          </p:cNvPicPr>
          <p:nvPr/>
        </p:nvPicPr>
        <p:blipFill>
          <a:blip r:embed="rId2"/>
          <a:stretch>
            <a:fillRect/>
          </a:stretch>
        </p:blipFill>
        <p:spPr>
          <a:xfrm>
            <a:off x="212998" y="1875693"/>
            <a:ext cx="11944350" cy="4542324"/>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3"/>
          <a:stretch>
            <a:fillRect/>
          </a:stretch>
        </p:blipFill>
        <p:spPr>
          <a:xfrm>
            <a:off x="38637" y="69829"/>
            <a:ext cx="2743200" cy="60167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6751" y="48009"/>
            <a:ext cx="1710597" cy="638513"/>
          </a:xfrm>
          <a:prstGeom prst="rect">
            <a:avLst/>
          </a:prstGeom>
        </p:spPr>
      </p:pic>
    </p:spTree>
    <p:extLst>
      <p:ext uri="{BB962C8B-B14F-4D97-AF65-F5344CB8AC3E}">
        <p14:creationId xmlns:p14="http://schemas.microsoft.com/office/powerpoint/2010/main" val="1585006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514269" y="543426"/>
            <a:ext cx="677731" cy="649227"/>
          </a:xfrm>
          <a:prstGeom prst="rect">
            <a:avLst/>
          </a:prstGeom>
        </p:spPr>
      </p:pic>
      <p:sp>
        <p:nvSpPr>
          <p:cNvPr id="17" name="Rectángulo 16"/>
          <p:cNvSpPr/>
          <p:nvPr/>
        </p:nvSpPr>
        <p:spPr>
          <a:xfrm>
            <a:off x="3036319" y="543426"/>
            <a:ext cx="7690595"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8. Informe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828" y="73093"/>
            <a:ext cx="2930172" cy="470333"/>
          </a:xfrm>
          <a:prstGeom prst="rect">
            <a:avLst/>
          </a:prstGeom>
        </p:spPr>
      </p:pic>
      <p:pic>
        <p:nvPicPr>
          <p:cNvPr id="3" name="Imagen 2">
            <a:extLst>
              <a:ext uri="{FF2B5EF4-FFF2-40B4-BE49-F238E27FC236}">
                <a16:creationId xmlns:a16="http://schemas.microsoft.com/office/drawing/2014/main" id="{786314C2-6395-8557-9E22-06A58BE32567}"/>
              </a:ext>
            </a:extLst>
          </p:cNvPr>
          <p:cNvPicPr>
            <a:picLocks noChangeAspect="1"/>
          </p:cNvPicPr>
          <p:nvPr/>
        </p:nvPicPr>
        <p:blipFill>
          <a:blip r:embed="rId4"/>
          <a:stretch>
            <a:fillRect/>
          </a:stretch>
        </p:blipFill>
        <p:spPr>
          <a:xfrm>
            <a:off x="428794" y="1192653"/>
            <a:ext cx="6876451" cy="556375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353" y="5064369"/>
            <a:ext cx="3176995" cy="1060570"/>
          </a:xfrm>
          <a:prstGeom prst="rect">
            <a:avLst/>
          </a:prstGeom>
        </p:spPr>
      </p:pic>
    </p:spTree>
    <p:extLst>
      <p:ext uri="{BB962C8B-B14F-4D97-AF65-F5344CB8AC3E}">
        <p14:creationId xmlns:p14="http://schemas.microsoft.com/office/powerpoint/2010/main" val="174468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2DB10C-C60A-2729-F27F-BD2455409860}"/>
              </a:ext>
            </a:extLst>
          </p:cNvPr>
          <p:cNvPicPr>
            <a:picLocks noChangeAspect="1"/>
          </p:cNvPicPr>
          <p:nvPr/>
        </p:nvPicPr>
        <p:blipFill>
          <a:blip r:embed="rId2"/>
          <a:stretch>
            <a:fillRect/>
          </a:stretch>
        </p:blipFill>
        <p:spPr>
          <a:xfrm>
            <a:off x="284594" y="1008186"/>
            <a:ext cx="11298959" cy="5416062"/>
          </a:xfrm>
          <a:prstGeom prst="rect">
            <a:avLst/>
          </a:prstGeom>
        </p:spPr>
      </p:pic>
      <p:sp>
        <p:nvSpPr>
          <p:cNvPr id="3" name="CuadroTexto 2">
            <a:extLst>
              <a:ext uri="{FF2B5EF4-FFF2-40B4-BE49-F238E27FC236}">
                <a16:creationId xmlns:a16="http://schemas.microsoft.com/office/drawing/2014/main" id="{32C106C7-AA47-38E8-99F9-E71D6F202993}"/>
              </a:ext>
            </a:extLst>
          </p:cNvPr>
          <p:cNvSpPr txBox="1"/>
          <p:nvPr/>
        </p:nvSpPr>
        <p:spPr>
          <a:xfrm>
            <a:off x="284594" y="247746"/>
            <a:ext cx="11180575" cy="461665"/>
          </a:xfrm>
          <a:prstGeom prst="rect">
            <a:avLst/>
          </a:prstGeom>
          <a:solidFill>
            <a:srgbClr val="990000"/>
          </a:solidFill>
        </p:spPr>
        <p:txBody>
          <a:bodyPr wrap="square" rtlCol="0">
            <a:spAutoFit/>
          </a:bodyPr>
          <a:lstStyle/>
          <a:p>
            <a:r>
              <a:rPr lang="es-MX" sz="24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353" y="5064369"/>
            <a:ext cx="3176995" cy="1060570"/>
          </a:xfrm>
          <a:prstGeom prst="rect">
            <a:avLst/>
          </a:prstGeom>
        </p:spPr>
      </p:pic>
    </p:spTree>
    <p:extLst>
      <p:ext uri="{BB962C8B-B14F-4D97-AF65-F5344CB8AC3E}">
        <p14:creationId xmlns:p14="http://schemas.microsoft.com/office/powerpoint/2010/main" val="58443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450D92F-0B27-4988-BB23-B084059495A3}"/>
              </a:ext>
            </a:extLst>
          </p:cNvPr>
          <p:cNvSpPr/>
          <p:nvPr/>
        </p:nvSpPr>
        <p:spPr>
          <a:xfrm>
            <a:off x="564787" y="1805459"/>
            <a:ext cx="11007008"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s-MX" sz="3200" b="1" dirty="0" smtClean="0">
                <a:ln w="0"/>
                <a:solidFill>
                  <a:schemeClr val="tx1"/>
                </a:solidFill>
                <a:effectLst>
                  <a:outerShdw blurRad="38100" dist="19050" dir="2700000" algn="tl" rotWithShape="0">
                    <a:schemeClr val="dk1">
                      <a:alpha val="40000"/>
                    </a:schemeClr>
                  </a:outerShdw>
                </a:effectLst>
                <a:latin typeface="Montserrat" panose="00000500000000000000" pitchFamily="2" charset="0"/>
              </a:rPr>
              <a:t>Taller </a:t>
            </a:r>
            <a:r>
              <a:rPr lang="es-MX" sz="3200" b="1"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de llenado de formatos de Contraloría Social PRODEP</a:t>
            </a:r>
          </a:p>
          <a:p>
            <a:endParaRPr lang="es-MX" sz="32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a:p>
            <a:pPr algn="ctr"/>
            <a:r>
              <a:rPr lang="es-MX" sz="320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Programa para el Desarrollo Profesional Docente (PRODEP</a:t>
            </a:r>
            <a:r>
              <a:rPr lang="es-MX" sz="3200" dirty="0" smtClean="0">
                <a:ln w="0"/>
                <a:solidFill>
                  <a:schemeClr val="tx1"/>
                </a:solidFill>
                <a:effectLst>
                  <a:outerShdw blurRad="38100" dist="19050" dir="2700000" algn="tl" rotWithShape="0">
                    <a:schemeClr val="dk1">
                      <a:alpha val="40000"/>
                    </a:schemeClr>
                  </a:outerShdw>
                </a:effectLst>
                <a:latin typeface="Montserrat" panose="00000500000000000000" pitchFamily="2" charset="0"/>
              </a:rPr>
              <a:t>)</a:t>
            </a:r>
            <a:endParaRPr lang="es-MX" sz="32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a:p>
            <a:pPr algn="ctr"/>
            <a:endParaRPr lang="es-MX" sz="32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pic>
        <p:nvPicPr>
          <p:cNvPr id="8" name="Imagen 7"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2"/>
          <a:stretch>
            <a:fillRect/>
          </a:stretch>
        </p:blipFill>
        <p:spPr>
          <a:xfrm>
            <a:off x="38637" y="69829"/>
            <a:ext cx="2743200" cy="601678"/>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7966" y="41565"/>
            <a:ext cx="2819382" cy="1052388"/>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3" y="5017249"/>
            <a:ext cx="3318145" cy="1107690"/>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1837" y="324613"/>
            <a:ext cx="1801092" cy="974918"/>
          </a:xfrm>
          <a:prstGeom prst="rect">
            <a:avLst/>
          </a:prstGeom>
        </p:spPr>
      </p:pic>
    </p:spTree>
    <p:extLst>
      <p:ext uri="{BB962C8B-B14F-4D97-AF65-F5344CB8AC3E}">
        <p14:creationId xmlns:p14="http://schemas.microsoft.com/office/powerpoint/2010/main" val="115880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BDBFD5F-C93D-8790-3D09-10BE16911F90}"/>
              </a:ext>
            </a:extLst>
          </p:cNvPr>
          <p:cNvPicPr>
            <a:picLocks noChangeAspect="1"/>
          </p:cNvPicPr>
          <p:nvPr/>
        </p:nvPicPr>
        <p:blipFill rotWithShape="1">
          <a:blip r:embed="rId2"/>
          <a:srcRect l="3387" t="10586" b="6582"/>
          <a:stretch/>
        </p:blipFill>
        <p:spPr>
          <a:xfrm>
            <a:off x="175846" y="867508"/>
            <a:ext cx="11289323" cy="5279317"/>
          </a:xfrm>
          <a:prstGeom prst="rect">
            <a:avLst/>
          </a:prstGeom>
        </p:spPr>
      </p:pic>
      <p:sp>
        <p:nvSpPr>
          <p:cNvPr id="6" name="CuadroTexto 5">
            <a:extLst>
              <a:ext uri="{FF2B5EF4-FFF2-40B4-BE49-F238E27FC236}">
                <a16:creationId xmlns:a16="http://schemas.microsoft.com/office/drawing/2014/main" id="{32C106C7-AA47-38E8-99F9-E71D6F202993}"/>
              </a:ext>
            </a:extLst>
          </p:cNvPr>
          <p:cNvSpPr txBox="1"/>
          <p:nvPr/>
        </p:nvSpPr>
        <p:spPr>
          <a:xfrm>
            <a:off x="284594" y="247746"/>
            <a:ext cx="11180575" cy="461665"/>
          </a:xfrm>
          <a:prstGeom prst="rect">
            <a:avLst/>
          </a:prstGeom>
          <a:solidFill>
            <a:srgbClr val="990000"/>
          </a:solidFill>
        </p:spPr>
        <p:txBody>
          <a:bodyPr wrap="square" rtlCol="0">
            <a:spAutoFit/>
          </a:bodyPr>
          <a:lstStyle/>
          <a:p>
            <a:r>
              <a:rPr lang="es-MX" sz="24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353" y="5064369"/>
            <a:ext cx="3176995" cy="1060570"/>
          </a:xfrm>
          <a:prstGeom prst="rect">
            <a:avLst/>
          </a:prstGeom>
        </p:spPr>
      </p:pic>
    </p:spTree>
    <p:extLst>
      <p:ext uri="{BB962C8B-B14F-4D97-AF65-F5344CB8AC3E}">
        <p14:creationId xmlns:p14="http://schemas.microsoft.com/office/powerpoint/2010/main" val="165006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223EE5-D7A5-C5F2-C467-28350CD3A1A5}"/>
              </a:ext>
            </a:extLst>
          </p:cNvPr>
          <p:cNvPicPr>
            <a:picLocks noChangeAspect="1"/>
          </p:cNvPicPr>
          <p:nvPr/>
        </p:nvPicPr>
        <p:blipFill rotWithShape="1">
          <a:blip r:embed="rId2"/>
          <a:srcRect l="2859" t="3142" r="7345"/>
          <a:stretch/>
        </p:blipFill>
        <p:spPr>
          <a:xfrm>
            <a:off x="339969" y="709411"/>
            <a:ext cx="7249875" cy="6152101"/>
          </a:xfrm>
          <a:prstGeom prst="rect">
            <a:avLst/>
          </a:prstGeom>
        </p:spPr>
      </p:pic>
      <p:sp>
        <p:nvSpPr>
          <p:cNvPr id="4" name="CuadroTexto 3">
            <a:extLst>
              <a:ext uri="{FF2B5EF4-FFF2-40B4-BE49-F238E27FC236}">
                <a16:creationId xmlns:a16="http://schemas.microsoft.com/office/drawing/2014/main" id="{32C106C7-AA47-38E8-99F9-E71D6F202993}"/>
              </a:ext>
            </a:extLst>
          </p:cNvPr>
          <p:cNvSpPr txBox="1"/>
          <p:nvPr/>
        </p:nvSpPr>
        <p:spPr>
          <a:xfrm>
            <a:off x="284594" y="247746"/>
            <a:ext cx="11180575" cy="461665"/>
          </a:xfrm>
          <a:prstGeom prst="rect">
            <a:avLst/>
          </a:prstGeom>
          <a:solidFill>
            <a:srgbClr val="990000"/>
          </a:solidFill>
        </p:spPr>
        <p:txBody>
          <a:bodyPr wrap="square" rtlCol="0">
            <a:spAutoFit/>
          </a:bodyPr>
          <a:lstStyle/>
          <a:p>
            <a:r>
              <a:rPr lang="es-MX" sz="24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353" y="5064369"/>
            <a:ext cx="3176995" cy="1060570"/>
          </a:xfrm>
          <a:prstGeom prst="rect">
            <a:avLst/>
          </a:prstGeom>
        </p:spPr>
      </p:pic>
    </p:spTree>
    <p:extLst>
      <p:ext uri="{BB962C8B-B14F-4D97-AF65-F5344CB8AC3E}">
        <p14:creationId xmlns:p14="http://schemas.microsoft.com/office/powerpoint/2010/main" val="133085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464890" y="996968"/>
            <a:ext cx="8568281" cy="584775"/>
          </a:xfrm>
          <a:prstGeom prst="rect">
            <a:avLst/>
          </a:prstGeom>
          <a:solidFill>
            <a:schemeClr val="accent5">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spcAft>
                <a:spcPts val="0"/>
              </a:spcAft>
            </a:pPr>
            <a:r>
              <a:rPr lang="es-ES_tradnl" sz="3200" b="1" dirty="0">
                <a:ln w="6600">
                  <a:solidFill>
                    <a:schemeClr val="tx1"/>
                  </a:solidFill>
                  <a:prstDash val="solid"/>
                </a:ln>
                <a:solidFill>
                  <a:schemeClr val="tx1"/>
                </a:solidFill>
                <a:effectLst>
                  <a:outerShdw dist="38100" dir="2700000" algn="tl" rotWithShape="0">
                    <a:schemeClr val="accent2"/>
                  </a:outerShdw>
                </a:effectLst>
                <a:latin typeface="Montserrat SemiBold" panose="020B0604020202020204" charset="0"/>
                <a:ea typeface="MS Mincho"/>
                <a:cs typeface="Times New Roman" panose="02020603050405020304" pitchFamily="18" charset="0"/>
              </a:rPr>
              <a:t>Formatos de Contraloría Social a utilizar</a:t>
            </a:r>
            <a:endParaRPr lang="es-MX" sz="4400" b="1" dirty="0">
              <a:ln w="6600">
                <a:solidFill>
                  <a:schemeClr val="tx1"/>
                </a:solidFill>
                <a:prstDash val="solid"/>
              </a:ln>
              <a:solidFill>
                <a:schemeClr val="tx1"/>
              </a:solidFill>
              <a:effectLst>
                <a:outerShdw dist="38100" dir="2700000" algn="tl" rotWithShape="0">
                  <a:schemeClr val="accent2"/>
                </a:outerShdw>
              </a:effectLst>
              <a:latin typeface="Montserrat SemiBold" panose="020B0604020202020204" charset="0"/>
              <a:ea typeface="MS Mincho"/>
              <a:cs typeface="Times New Roman" panose="02020603050405020304" pitchFamily="18" charset="0"/>
            </a:endParaRPr>
          </a:p>
        </p:txBody>
      </p:sp>
      <p:graphicFrame>
        <p:nvGraphicFramePr>
          <p:cNvPr id="12" name="Marcador de contenido 5"/>
          <p:cNvGraphicFramePr>
            <a:graphicFrameLocks/>
          </p:cNvGraphicFramePr>
          <p:nvPr>
            <p:extLst>
              <p:ext uri="{D42A27DB-BD31-4B8C-83A1-F6EECF244321}">
                <p14:modId xmlns:p14="http://schemas.microsoft.com/office/powerpoint/2010/main" val="2119751237"/>
              </p:ext>
            </p:extLst>
          </p:nvPr>
        </p:nvGraphicFramePr>
        <p:xfrm>
          <a:off x="1907274" y="1459382"/>
          <a:ext cx="727519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203" y="5017249"/>
            <a:ext cx="3318145" cy="1107690"/>
          </a:xfrm>
          <a:prstGeom prst="rect">
            <a:avLst/>
          </a:prstGeom>
        </p:spPr>
      </p:pic>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7966" y="41565"/>
            <a:ext cx="2819382" cy="1052388"/>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9"/>
          <a:stretch>
            <a:fillRect/>
          </a:stretch>
        </p:blipFill>
        <p:spPr>
          <a:xfrm>
            <a:off x="38637" y="69829"/>
            <a:ext cx="2743200" cy="601678"/>
          </a:xfrm>
          <a:prstGeom prst="rect">
            <a:avLst/>
          </a:prstGeom>
        </p:spPr>
      </p:pic>
      <p:pic>
        <p:nvPicPr>
          <p:cNvPr id="7" name="Imagen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spTree>
    <p:extLst>
      <p:ext uri="{BB962C8B-B14F-4D97-AF65-F5344CB8AC3E}">
        <p14:creationId xmlns:p14="http://schemas.microsoft.com/office/powerpoint/2010/main" val="292002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503" y="1521146"/>
            <a:ext cx="11642128" cy="5410712"/>
          </a:xfrm>
          <a:prstGeom prst="rect">
            <a:avLst/>
          </a:prstGeom>
        </p:spPr>
        <p:txBody>
          <a:bodyPr wrap="square">
            <a:spAutoFit/>
          </a:bodyPr>
          <a:lstStyle/>
          <a:p>
            <a:pPr algn="just">
              <a:lnSpc>
                <a:spcPct val="90000"/>
              </a:lnSpc>
            </a:pPr>
            <a:r>
              <a:rPr lang="es-MX" sz="2400" dirty="0">
                <a:ln w="0"/>
                <a:effectLst>
                  <a:outerShdw blurRad="38100" dist="19050" dir="2700000" algn="tl" rotWithShape="0">
                    <a:schemeClr val="dk1">
                      <a:alpha val="40000"/>
                    </a:schemeClr>
                  </a:outerShdw>
                </a:effectLst>
                <a:latin typeface="Montserrat SemiBold" panose="020B0604020202020204" charset="0"/>
              </a:rPr>
              <a:t>Los cambios que se le hacen a este documento son:</a:t>
            </a:r>
          </a:p>
          <a:p>
            <a:pPr algn="just">
              <a:lnSpc>
                <a:spcPct val="90000"/>
              </a:lnSpc>
            </a:pPr>
            <a:endParaRPr lang="es-MX" sz="24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mj-lt"/>
              <a:buAutoNum type="arabicPeriod"/>
            </a:pPr>
            <a:r>
              <a:rPr lang="es-MX" sz="2400" dirty="0">
                <a:ln w="0"/>
                <a:effectLst>
                  <a:outerShdw blurRad="38100" dist="19050" dir="2700000" algn="tl" rotWithShape="0">
                    <a:schemeClr val="dk1">
                      <a:alpha val="40000"/>
                    </a:schemeClr>
                  </a:outerShdw>
                </a:effectLst>
                <a:latin typeface="Montserrat SemiBold" panose="020B0604020202020204" charset="0"/>
              </a:rPr>
              <a:t>Logo de la IES: Colocar el logo de la Universidad.</a:t>
            </a:r>
          </a:p>
          <a:p>
            <a:pPr marL="342900" indent="-342900" algn="just">
              <a:lnSpc>
                <a:spcPct val="90000"/>
              </a:lnSpc>
              <a:buFont typeface="+mj-lt"/>
              <a:buAutoNum type="arabicPeriod"/>
            </a:pPr>
            <a:r>
              <a:rPr lang="es-MX" sz="2400" dirty="0">
                <a:ln w="0"/>
                <a:effectLst>
                  <a:outerShdw blurRad="38100" dist="19050" dir="2700000" algn="tl" rotWithShape="0">
                    <a:schemeClr val="dk1">
                      <a:alpha val="40000"/>
                    </a:schemeClr>
                  </a:outerShdw>
                </a:effectLst>
                <a:latin typeface="Montserrat SemiBold" panose="020B0604020202020204" charset="0"/>
              </a:rPr>
              <a:t>Nombre de la Universidad.</a:t>
            </a:r>
          </a:p>
          <a:p>
            <a:pPr marL="342900" indent="-342900" algn="just">
              <a:lnSpc>
                <a:spcPct val="90000"/>
              </a:lnSpc>
              <a:buFont typeface="+mj-lt"/>
              <a:buAutoNum type="arabicPeriod"/>
            </a:pPr>
            <a:r>
              <a:rPr lang="es-MX" sz="2400" dirty="0">
                <a:ln w="0"/>
                <a:effectLst>
                  <a:outerShdw blurRad="38100" dist="19050" dir="2700000" algn="tl" rotWithShape="0">
                    <a:schemeClr val="dk1">
                      <a:alpha val="40000"/>
                    </a:schemeClr>
                  </a:outerShdw>
                </a:effectLst>
                <a:latin typeface="Montserrat SemiBold" panose="020B0604020202020204" charset="0"/>
              </a:rPr>
              <a:t>Nombre y firma del Responsable de CS y del Responsable de la IN.</a:t>
            </a:r>
          </a:p>
          <a:p>
            <a:pPr marL="342900" indent="-342900" algn="just">
              <a:lnSpc>
                <a:spcPct val="90000"/>
              </a:lnSpc>
              <a:buFont typeface="+mj-lt"/>
              <a:buAutoNum type="arabicPeriod"/>
            </a:pPr>
            <a:r>
              <a:rPr lang="es-MX" sz="2400" dirty="0">
                <a:ln w="0"/>
                <a:effectLst>
                  <a:outerShdw blurRad="38100" dist="19050" dir="2700000" algn="tl" rotWithShape="0">
                    <a:schemeClr val="dk1">
                      <a:alpha val="40000"/>
                    </a:schemeClr>
                  </a:outerShdw>
                </a:effectLst>
                <a:latin typeface="Montserrat SemiBold" panose="020B0604020202020204" charset="0"/>
              </a:rPr>
              <a:t>Fecha de elaboración.</a:t>
            </a:r>
          </a:p>
          <a:p>
            <a:pPr algn="just">
              <a:lnSpc>
                <a:spcPct val="90000"/>
              </a:lnSpc>
            </a:pPr>
            <a:endParaRPr lang="es-MX" sz="24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400" dirty="0" smtClean="0">
                <a:ln w="0"/>
                <a:effectLst>
                  <a:outerShdw blurRad="38100" dist="19050" dir="2700000" algn="tl" rotWithShape="0">
                    <a:schemeClr val="dk1">
                      <a:alpha val="40000"/>
                    </a:schemeClr>
                  </a:outerShdw>
                </a:effectLst>
                <a:latin typeface="Montserrat SemiBold" panose="020B0604020202020204" charset="0"/>
              </a:rPr>
              <a:t>Una </a:t>
            </a:r>
            <a:r>
              <a:rPr lang="es-MX" sz="2400" dirty="0">
                <a:ln w="0"/>
                <a:effectLst>
                  <a:outerShdw blurRad="38100" dist="19050" dir="2700000" algn="tl" rotWithShape="0">
                    <a:schemeClr val="dk1">
                      <a:alpha val="40000"/>
                    </a:schemeClr>
                  </a:outerShdw>
                </a:effectLst>
                <a:latin typeface="Montserrat SemiBold" panose="020B0604020202020204" charset="0"/>
              </a:rPr>
              <a:t>vez llenado el PITCS, se firma por ambos responsables y se guarda en PDF.</a:t>
            </a:r>
          </a:p>
          <a:p>
            <a:pPr marL="342900" indent="-342900" algn="just">
              <a:lnSpc>
                <a:spcPct val="90000"/>
              </a:lnSpc>
              <a:buFont typeface="Wingdings" panose="05000000000000000000" pitchFamily="2" charset="2"/>
              <a:buChar char="Ø"/>
            </a:pPr>
            <a:endParaRPr lang="es-MX" sz="24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400" dirty="0">
                <a:ln w="0"/>
                <a:effectLst>
                  <a:outerShdw blurRad="38100" dist="19050" dir="2700000" algn="tl" rotWithShape="0">
                    <a:schemeClr val="dk1">
                      <a:alpha val="40000"/>
                    </a:schemeClr>
                  </a:outerShdw>
                </a:effectLst>
                <a:latin typeface="Montserrat SemiBold" panose="020B0604020202020204" charset="0"/>
              </a:rPr>
              <a:t>El nombre del archivo se debe guardar como: PITCS UT (iniciales de la universidad), ejemplo PITCS UTA (PITCS de la UT de Aguascalientes).</a:t>
            </a:r>
          </a:p>
          <a:p>
            <a:pPr marL="342900" indent="-342900" algn="just">
              <a:lnSpc>
                <a:spcPct val="90000"/>
              </a:lnSpc>
              <a:buFont typeface="Wingdings" panose="05000000000000000000" pitchFamily="2" charset="2"/>
              <a:buChar char="Ø"/>
            </a:pPr>
            <a:endParaRPr lang="es-MX" sz="24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400" dirty="0">
                <a:ln w="0"/>
                <a:effectLst>
                  <a:outerShdw blurRad="38100" dist="19050" dir="2700000" algn="tl" rotWithShape="0">
                    <a:schemeClr val="dk1">
                      <a:alpha val="40000"/>
                    </a:schemeClr>
                  </a:outerShdw>
                </a:effectLst>
                <a:latin typeface="Montserrat SemiBold" panose="020B0604020202020204" charset="0"/>
              </a:rPr>
              <a:t>Se envía a la DGUTyP para su validación y firma (antes de subirlo al SICS y a</a:t>
            </a:r>
            <a:r>
              <a:rPr lang="es-ES_tradnl" sz="2400" dirty="0">
                <a:ln w="0"/>
                <a:effectLst>
                  <a:outerShdw blurRad="38100" dist="19050" dir="2700000" algn="tl" rotWithShape="0">
                    <a:schemeClr val="dk1">
                      <a:alpha val="40000"/>
                    </a:schemeClr>
                  </a:outerShdw>
                </a:effectLst>
                <a:latin typeface="Montserrat SemiBold" panose="020B0604020202020204" charset="0"/>
              </a:rPr>
              <a:t> la página de la Universidad</a:t>
            </a:r>
            <a:r>
              <a:rPr lang="es-MX" sz="2400" dirty="0">
                <a:ln w="0"/>
                <a:effectLst>
                  <a:outerShdw blurRad="38100" dist="19050" dir="2700000" algn="tl" rotWithShape="0">
                    <a:schemeClr val="dk1">
                      <a:alpha val="40000"/>
                    </a:schemeClr>
                  </a:outerShdw>
                </a:effectLst>
                <a:latin typeface="Montserrat SemiBold" panose="020B0604020202020204" charset="0"/>
              </a:rPr>
              <a:t>).</a:t>
            </a:r>
          </a:p>
          <a:p>
            <a:pPr marL="342900" indent="-342900" algn="just">
              <a:lnSpc>
                <a:spcPct val="90000"/>
              </a:lnSpc>
              <a:buFont typeface="Wingdings" panose="05000000000000000000" pitchFamily="2" charset="2"/>
              <a:buChar char="Ø"/>
            </a:pPr>
            <a:endParaRPr lang="es-MX" sz="2400" dirty="0">
              <a:ln w="0"/>
              <a:effectLst>
                <a:outerShdw blurRad="38100" dist="19050" dir="2700000" algn="tl" rotWithShape="0">
                  <a:schemeClr val="dk1">
                    <a:alpha val="40000"/>
                  </a:schemeClr>
                </a:outerShdw>
              </a:effectLst>
              <a:latin typeface="Montserrat SemiBold" panose="020B0604020202020204" charset="0"/>
            </a:endParaRPr>
          </a:p>
        </p:txBody>
      </p:sp>
      <p:sp>
        <p:nvSpPr>
          <p:cNvPr id="11" name="Rectángulo 10"/>
          <p:cNvSpPr/>
          <p:nvPr/>
        </p:nvSpPr>
        <p:spPr>
          <a:xfrm>
            <a:off x="2222804" y="1018906"/>
            <a:ext cx="3933190" cy="461665"/>
          </a:xfrm>
          <a:prstGeom prst="rect">
            <a:avLst/>
          </a:prstGeom>
        </p:spPr>
        <p:txBody>
          <a:bodyPr wrap="square">
            <a:spAutoFit/>
          </a:bodyPr>
          <a:lstStyle/>
          <a:p>
            <a:pPr lvl="0" algn="just">
              <a:spcAft>
                <a:spcPts val="0"/>
              </a:spcAft>
            </a:pPr>
            <a:r>
              <a:rPr lang="es-ES_tradnl" sz="2400" dirty="0">
                <a:ln w="0"/>
                <a:effectLst>
                  <a:outerShdw blurRad="38100" dist="19050" dir="2700000" algn="tl" rotWithShape="0">
                    <a:schemeClr val="dk1">
                      <a:alpha val="40000"/>
                    </a:schemeClr>
                  </a:outerShdw>
                </a:effectLst>
                <a:latin typeface="Montserrat SemiBold" panose="020B0604020202020204" charset="0"/>
                <a:ea typeface="MS Mincho"/>
                <a:cs typeface="Times New Roman" panose="02020603050405020304" pitchFamily="18" charset="0"/>
              </a:rPr>
              <a:t>Elaboración del PITCS</a:t>
            </a:r>
            <a:endParaRPr lang="es-MX" sz="3600" dirty="0">
              <a:ln w="0"/>
              <a:effectLst>
                <a:outerShdw blurRad="38100" dist="19050" dir="2700000" algn="tl" rotWithShape="0">
                  <a:schemeClr val="dk1">
                    <a:alpha val="40000"/>
                  </a:schemeClr>
                </a:outerShdw>
              </a:effectLst>
              <a:latin typeface="Montserrat SemiBold" panose="020B0604020202020204" charset="0"/>
              <a:ea typeface="MS Mincho"/>
              <a:cs typeface="Times New Roman" panose="02020603050405020304" pitchFamily="18" charset="0"/>
            </a:endParaRPr>
          </a:p>
        </p:txBody>
      </p:sp>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2"/>
          <a:stretch>
            <a:fillRect/>
          </a:stretch>
        </p:blipFill>
        <p:spPr>
          <a:xfrm>
            <a:off x="38637" y="69829"/>
            <a:ext cx="2743200" cy="60167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948" y="41565"/>
            <a:ext cx="2608399" cy="973635"/>
          </a:xfrm>
          <a:prstGeom prst="rect">
            <a:avLst/>
          </a:prstGeom>
        </p:spPr>
      </p:pic>
    </p:spTree>
    <p:extLst>
      <p:ext uri="{BB962C8B-B14F-4D97-AF65-F5344CB8AC3E}">
        <p14:creationId xmlns:p14="http://schemas.microsoft.com/office/powerpoint/2010/main" val="172259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595562" y="2759197"/>
            <a:ext cx="2432314" cy="2062103"/>
          </a:xfrm>
          <a:prstGeom prst="rect">
            <a:avLst/>
          </a:prstGeom>
        </p:spPr>
        <p:txBody>
          <a:bodyPr wrap="square">
            <a:spAutoFit/>
          </a:bodyPr>
          <a:lstStyle/>
          <a:p>
            <a:pPr algn="just"/>
            <a:r>
              <a:rPr lang="es-ES_tradnl" sz="1600" dirty="0">
                <a:ln w="0"/>
                <a:effectLst>
                  <a:outerShdw blurRad="38100" dist="19050" dir="2700000" algn="tl" rotWithShape="0">
                    <a:schemeClr val="dk1">
                      <a:alpha val="40000"/>
                    </a:schemeClr>
                  </a:outerShdw>
                </a:effectLst>
                <a:latin typeface="Montserrat SemiBold" panose="020B0604020202020204" charset="0"/>
                <a:ea typeface="MS Mincho"/>
              </a:rPr>
              <a:t>El PITCS contiene las Actividades de CS que deberán de realizarse durante el período de vigilancia 2023, así como la calendarización de éstas.</a:t>
            </a:r>
            <a:endParaRPr lang="es-MX" sz="1600" dirty="0">
              <a:ln w="0"/>
              <a:effectLst>
                <a:outerShdw blurRad="38100" dist="19050" dir="2700000" algn="tl" rotWithShape="0">
                  <a:schemeClr val="dk1">
                    <a:alpha val="40000"/>
                  </a:schemeClr>
                </a:outerShdw>
              </a:effectLst>
              <a:latin typeface="Montserrat SemiBold" panose="020B0604020202020204" charset="0"/>
            </a:endParaRPr>
          </a:p>
        </p:txBody>
      </p:sp>
      <p:pic>
        <p:nvPicPr>
          <p:cNvPr id="6" name="Imagen 5">
            <a:extLst>
              <a:ext uri="{FF2B5EF4-FFF2-40B4-BE49-F238E27FC236}">
                <a16:creationId xmlns:a16="http://schemas.microsoft.com/office/drawing/2014/main" id="{CE1E667A-D763-CCF9-C844-2EFBBD63C51A}"/>
              </a:ext>
            </a:extLst>
          </p:cNvPr>
          <p:cNvPicPr>
            <a:picLocks noChangeAspect="1"/>
          </p:cNvPicPr>
          <p:nvPr/>
        </p:nvPicPr>
        <p:blipFill>
          <a:blip r:embed="rId2"/>
          <a:stretch>
            <a:fillRect/>
          </a:stretch>
        </p:blipFill>
        <p:spPr>
          <a:xfrm>
            <a:off x="93785" y="2248089"/>
            <a:ext cx="9372600" cy="4122628"/>
          </a:xfrm>
          <a:prstGeom prst="rect">
            <a:avLst/>
          </a:prstGeom>
        </p:spPr>
      </p:pic>
      <p:sp>
        <p:nvSpPr>
          <p:cNvPr id="7" name="Rectángulo 6">
            <a:extLst>
              <a:ext uri="{FF2B5EF4-FFF2-40B4-BE49-F238E27FC236}">
                <a16:creationId xmlns:a16="http://schemas.microsoft.com/office/drawing/2014/main" id="{E1A4AFC6-034B-BC39-FC43-9E67B736255C}"/>
              </a:ext>
            </a:extLst>
          </p:cNvPr>
          <p:cNvSpPr/>
          <p:nvPr/>
        </p:nvSpPr>
        <p:spPr>
          <a:xfrm>
            <a:off x="347339" y="1142018"/>
            <a:ext cx="10184704" cy="954107"/>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1. PROGRAMA INSTITUCIONAL DE TRABAJO DE CONTRALORÍA SOCIAL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8" name="Imagen 7"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3"/>
          <a:stretch>
            <a:fillRect/>
          </a:stretch>
        </p:blipFill>
        <p:spPr>
          <a:xfrm>
            <a:off x="38637" y="69829"/>
            <a:ext cx="2743200" cy="601678"/>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949" y="5254181"/>
            <a:ext cx="2608399" cy="870757"/>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8948" y="41565"/>
            <a:ext cx="2608399" cy="973635"/>
          </a:xfrm>
          <a:prstGeom prst="rect">
            <a:avLst/>
          </a:prstGeom>
        </p:spPr>
      </p:pic>
    </p:spTree>
    <p:extLst>
      <p:ext uri="{BB962C8B-B14F-4D97-AF65-F5344CB8AC3E}">
        <p14:creationId xmlns:p14="http://schemas.microsoft.com/office/powerpoint/2010/main" val="862902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3884524" y="738098"/>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b="1"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2. Minuta de Reunión </a:t>
            </a:r>
            <a:endParaRPr lang="es-MX" sz="4000" b="1"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sp>
        <p:nvSpPr>
          <p:cNvPr id="10" name="CuadroTexto 9">
            <a:extLst>
              <a:ext uri="{FF2B5EF4-FFF2-40B4-BE49-F238E27FC236}">
                <a16:creationId xmlns:a16="http://schemas.microsoft.com/office/drawing/2014/main" id="{BCE0EAD5-C369-4AC6-A846-C84D659EFB17}"/>
              </a:ext>
            </a:extLst>
          </p:cNvPr>
          <p:cNvSpPr txBox="1"/>
          <p:nvPr/>
        </p:nvSpPr>
        <p:spPr>
          <a:xfrm>
            <a:off x="164450" y="1364698"/>
            <a:ext cx="9096781" cy="5853910"/>
          </a:xfrm>
          <a:prstGeom prst="rect">
            <a:avLst/>
          </a:prstGeom>
          <a:noFill/>
        </p:spPr>
        <p:txBody>
          <a:bodyPr wrap="square">
            <a:spAutoFit/>
          </a:bodyPr>
          <a:lstStyle/>
          <a:p>
            <a:pPr>
              <a:lnSpc>
                <a:spcPct val="80000"/>
              </a:lnSpc>
            </a:pPr>
            <a:r>
              <a:rPr lang="es-ES_tradnl" b="1" dirty="0">
                <a:effectLst/>
                <a:latin typeface="Montserrat" panose="00000500000000000000" pitchFamily="2" charset="0"/>
                <a:ea typeface="Times New Roman" panose="02020603050405020304" pitchFamily="18" charset="0"/>
                <a:cs typeface="Times New Roman" panose="02020603050405020304" pitchFamily="18" charset="0"/>
              </a:rPr>
              <a:t>Números de Reuniones y Objetivos:  </a:t>
            </a:r>
            <a:endParaRPr lang="es-MX" b="1"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285750" indent="-285750">
              <a:lnSpc>
                <a:spcPct val="80000"/>
              </a:lnSpc>
              <a:buFont typeface="Wingdings" panose="05000000000000000000" pitchFamily="2" charset="2"/>
              <a:buChar char="Ø"/>
            </a:pPr>
            <a:r>
              <a:rPr lang="es-ES_tradnl" b="1" dirty="0">
                <a:effectLst/>
                <a:latin typeface="Montserrat" panose="00000500000000000000" pitchFamily="2" charset="0"/>
                <a:ea typeface="Times New Roman" panose="02020603050405020304" pitchFamily="18" charset="0"/>
                <a:cs typeface="Times New Roman" panose="02020603050405020304" pitchFamily="18" charset="0"/>
              </a:rPr>
              <a:t>Primera reunión</a:t>
            </a:r>
            <a:endParaRPr lang="es-MX" b="1"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Constituir el Comité de Contraloría Social.</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Capacitar a los integrantes del Comité de CS.</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285750" indent="-285750">
              <a:lnSpc>
                <a:spcPct val="80000"/>
              </a:lnSpc>
              <a:buFont typeface="Wingdings" panose="05000000000000000000" pitchFamily="2" charset="2"/>
              <a:buChar char="Ø"/>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r>
              <a:rPr lang="es-ES_tradnl" b="1" dirty="0" smtClean="0">
                <a:effectLst/>
                <a:latin typeface="Montserrat" panose="00000500000000000000" pitchFamily="2" charset="0"/>
                <a:ea typeface="Times New Roman" panose="02020603050405020304" pitchFamily="18" charset="0"/>
                <a:cs typeface="Times New Roman" panose="02020603050405020304" pitchFamily="18" charset="0"/>
              </a:rPr>
              <a:t>Segunda </a:t>
            </a:r>
            <a:r>
              <a:rPr lang="es-ES_tradnl" b="1" dirty="0">
                <a:effectLst/>
                <a:latin typeface="Montserrat" panose="00000500000000000000" pitchFamily="2" charset="0"/>
                <a:ea typeface="Times New Roman" panose="02020603050405020304" pitchFamily="18" charset="0"/>
                <a:cs typeface="Times New Roman" panose="02020603050405020304" pitchFamily="18" charset="0"/>
              </a:rPr>
              <a:t>Reunión</a:t>
            </a:r>
            <a:endParaRPr lang="es-MX" b="1"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del Presupuesto Asignado.</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Capacitación.</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Difusión.</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285750" indent="-285750">
              <a:lnSpc>
                <a:spcPct val="80000"/>
              </a:lnSpc>
              <a:buFont typeface="Wingdings" panose="05000000000000000000" pitchFamily="2" charset="2"/>
              <a:buChar char="Ø"/>
            </a:pPr>
            <a:r>
              <a:rPr lang="es-ES_tradnl" b="1" dirty="0">
                <a:effectLst/>
                <a:latin typeface="Montserrat" panose="00000500000000000000" pitchFamily="2" charset="0"/>
                <a:ea typeface="Times New Roman" panose="02020603050405020304" pitchFamily="18" charset="0"/>
                <a:cs typeface="Times New Roman" panose="02020603050405020304" pitchFamily="18" charset="0"/>
              </a:rPr>
              <a:t>Tercera Reunión</a:t>
            </a:r>
            <a:endParaRPr lang="es-MX" b="1"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Verificar que se hayan realizado todas las actividades programadas en el PITCS al cierre del año.</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Realizar el Informe Final de CCS y subirlo a la Página de la Universidad.</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285750" indent="-285750">
              <a:lnSpc>
                <a:spcPct val="80000"/>
              </a:lnSpc>
              <a:buFont typeface="Wingdings" panose="05000000000000000000" pitchFamily="2" charset="2"/>
              <a:buChar char="Ø"/>
            </a:pPr>
            <a:r>
              <a:rPr lang="es-ES_tradnl" b="1" dirty="0">
                <a:effectLst/>
                <a:latin typeface="Montserrat" panose="00000500000000000000" pitchFamily="2" charset="0"/>
                <a:ea typeface="Times New Roman" panose="02020603050405020304" pitchFamily="18" charset="0"/>
                <a:cs typeface="Times New Roman" panose="02020603050405020304" pitchFamily="18" charset="0"/>
              </a:rPr>
              <a:t>Cuarta Reunión</a:t>
            </a:r>
            <a:endParaRPr lang="es-MX" b="1"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Elaborar reporte final de Quejas y Denuncias.</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marL="800100" lvl="1" indent="-342900">
              <a:lnSpc>
                <a:spcPct val="80000"/>
              </a:lnSpc>
              <a:buFont typeface="+mj-lt"/>
              <a:buAutoNum type="arabicPeriod"/>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Analizar los resultados y elaborar un reporte final de CS y Acciones de Mejora para el </a:t>
            </a:r>
            <a:r>
              <a:rPr lang="es-ES_tradnl" dirty="0" smtClean="0">
                <a:effectLst/>
                <a:latin typeface="Montserrat" panose="00000500000000000000" pitchFamily="2" charset="0"/>
                <a:ea typeface="Times New Roman" panose="02020603050405020304" pitchFamily="18" charset="0"/>
                <a:cs typeface="Times New Roman" panose="02020603050405020304" pitchFamily="18" charset="0"/>
              </a:rPr>
              <a:t>siguiente </a:t>
            </a: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ejercicio fiscal.</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a:p>
            <a:pPr>
              <a:lnSpc>
                <a:spcPct val="80000"/>
              </a:lnSpc>
            </a:pPr>
            <a:r>
              <a:rPr lang="es-ES_tradnl"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dirty="0">
              <a:effectLst/>
              <a:latin typeface="Montserrat" panose="00000500000000000000" pitchFamily="2" charset="0"/>
              <a:ea typeface="Times New Roman" panose="02020603050405020304" pitchFamily="18" charset="0"/>
              <a:cs typeface="Times New Roman" panose="02020603050405020304" pitchFamily="18" charset="0"/>
            </a:endParaRPr>
          </a:p>
        </p:txBody>
      </p:sp>
      <p:pic>
        <p:nvPicPr>
          <p:cNvPr id="5" name="Imagen 4"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2"/>
          <a:stretch>
            <a:fillRect/>
          </a:stretch>
        </p:blipFill>
        <p:spPr>
          <a:xfrm>
            <a:off x="38637" y="69829"/>
            <a:ext cx="2743200" cy="601678"/>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948" y="41565"/>
            <a:ext cx="2608399" cy="97363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949" y="5254181"/>
            <a:ext cx="2608399" cy="87075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684" y="364683"/>
            <a:ext cx="1133671" cy="613648"/>
          </a:xfrm>
          <a:prstGeom prst="rect">
            <a:avLst/>
          </a:prstGeom>
        </p:spPr>
      </p:pic>
    </p:spTree>
    <p:extLst>
      <p:ext uri="{BB962C8B-B14F-4D97-AF65-F5344CB8AC3E}">
        <p14:creationId xmlns:p14="http://schemas.microsoft.com/office/powerpoint/2010/main" val="164524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819880" y="82061"/>
            <a:ext cx="10234980" cy="6637095"/>
            <a:chOff x="538528" y="214088"/>
            <a:chExt cx="9977071" cy="6423007"/>
          </a:xfrm>
        </p:grpSpPr>
        <p:pic>
          <p:nvPicPr>
            <p:cNvPr id="2" name="Imagen 1">
              <a:extLst>
                <a:ext uri="{FF2B5EF4-FFF2-40B4-BE49-F238E27FC236}">
                  <a16:creationId xmlns:a16="http://schemas.microsoft.com/office/drawing/2014/main" id="{9D4D8D72-C7FE-79EE-F2B9-F4DE440F8632}"/>
                </a:ext>
              </a:extLst>
            </p:cNvPr>
            <p:cNvPicPr>
              <a:picLocks noChangeAspect="1"/>
            </p:cNvPicPr>
            <p:nvPr/>
          </p:nvPicPr>
          <p:blipFill>
            <a:blip r:embed="rId2"/>
            <a:stretch>
              <a:fillRect/>
            </a:stretch>
          </p:blipFill>
          <p:spPr>
            <a:xfrm>
              <a:off x="538528" y="214088"/>
              <a:ext cx="9977071" cy="6423007"/>
            </a:xfrm>
            <a:prstGeom prst="rect">
              <a:avLst/>
            </a:prstGeom>
          </p:spPr>
        </p:pic>
        <p:sp>
          <p:nvSpPr>
            <p:cNvPr id="4" name="CuadroTexto 3">
              <a:extLst>
                <a:ext uri="{FF2B5EF4-FFF2-40B4-BE49-F238E27FC236}">
                  <a16:creationId xmlns:a16="http://schemas.microsoft.com/office/drawing/2014/main" id="{93F9BFF3-3FB9-855E-9B53-09FAD4B7FD37}"/>
                </a:ext>
              </a:extLst>
            </p:cNvPr>
            <p:cNvSpPr txBox="1"/>
            <p:nvPr/>
          </p:nvSpPr>
          <p:spPr>
            <a:xfrm>
              <a:off x="1085944" y="2975415"/>
              <a:ext cx="4265158" cy="246221"/>
            </a:xfrm>
            <a:prstGeom prst="rect">
              <a:avLst/>
            </a:prstGeom>
            <a:solidFill>
              <a:schemeClr val="bg1"/>
            </a:solidFill>
          </p:spPr>
          <p:txBody>
            <a:bodyPr wrap="square" rtlCol="0">
              <a:spAutoFit/>
            </a:bodyPr>
            <a:lstStyle/>
            <a:p>
              <a:r>
                <a:rPr lang="es-MX" sz="1000" dirty="0"/>
                <a:t>CONSTITUIR EL COMITÉ DE CONTRALORÍA SOCIAL</a:t>
              </a:r>
            </a:p>
          </p:txBody>
        </p:sp>
      </p:grpSp>
      <p:sp>
        <p:nvSpPr>
          <p:cNvPr id="5" name="Título 4"/>
          <p:cNvSpPr>
            <a:spLocks noGrp="1"/>
          </p:cNvSpPr>
          <p:nvPr>
            <p:ph type="ctrTitle"/>
          </p:nvPr>
        </p:nvSpPr>
        <p:spPr/>
        <p:txBody>
          <a:bodyPr/>
          <a:lstStyle/>
          <a:p>
            <a:endParaRPr lang="es-MX"/>
          </a:p>
        </p:txBody>
      </p:sp>
      <p:sp>
        <p:nvSpPr>
          <p:cNvPr id="6" name="Subtítulo 5"/>
          <p:cNvSpPr>
            <a:spLocks noGrp="1"/>
          </p:cNvSpPr>
          <p:nvPr>
            <p:ph type="subTitle" idx="1"/>
          </p:nvPr>
        </p:nvSpPr>
        <p:spPr/>
        <p:txBody>
          <a:bodyPr/>
          <a:lstStyle/>
          <a:p>
            <a:endParaRPr lang="es-MX"/>
          </a:p>
        </p:txBody>
      </p:sp>
    </p:spTree>
    <p:extLst>
      <p:ext uri="{BB962C8B-B14F-4D97-AF65-F5344CB8AC3E}">
        <p14:creationId xmlns:p14="http://schemas.microsoft.com/office/powerpoint/2010/main" val="393985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867507" y="128954"/>
            <a:ext cx="10175631" cy="6553200"/>
            <a:chOff x="1043354" y="364304"/>
            <a:chExt cx="9634172" cy="6185472"/>
          </a:xfrm>
        </p:grpSpPr>
        <p:pic>
          <p:nvPicPr>
            <p:cNvPr id="6" name="Imagen 5">
              <a:extLst>
                <a:ext uri="{FF2B5EF4-FFF2-40B4-BE49-F238E27FC236}">
                  <a16:creationId xmlns:a16="http://schemas.microsoft.com/office/drawing/2014/main" id="{179AFC2A-777C-5251-9A76-0E59D8DD29FA}"/>
                </a:ext>
              </a:extLst>
            </p:cNvPr>
            <p:cNvPicPr>
              <a:picLocks noChangeAspect="1"/>
            </p:cNvPicPr>
            <p:nvPr/>
          </p:nvPicPr>
          <p:blipFill>
            <a:blip r:embed="rId3"/>
            <a:stretch>
              <a:fillRect/>
            </a:stretch>
          </p:blipFill>
          <p:spPr>
            <a:xfrm>
              <a:off x="1043354" y="364304"/>
              <a:ext cx="9634172" cy="6185472"/>
            </a:xfrm>
            <a:prstGeom prst="rect">
              <a:avLst/>
            </a:prstGeom>
          </p:spPr>
        </p:pic>
        <p:sp>
          <p:nvSpPr>
            <p:cNvPr id="7" name="CuadroTexto 6">
              <a:extLst>
                <a:ext uri="{FF2B5EF4-FFF2-40B4-BE49-F238E27FC236}">
                  <a16:creationId xmlns:a16="http://schemas.microsoft.com/office/drawing/2014/main" id="{551953C5-9A98-EC17-79FA-D97BB7488A52}"/>
                </a:ext>
              </a:extLst>
            </p:cNvPr>
            <p:cNvSpPr txBox="1"/>
            <p:nvPr/>
          </p:nvSpPr>
          <p:spPr>
            <a:xfrm>
              <a:off x="1593519" y="3072591"/>
              <a:ext cx="3717035" cy="314694"/>
            </a:xfrm>
            <a:prstGeom prst="rect">
              <a:avLst/>
            </a:prstGeom>
            <a:solidFill>
              <a:schemeClr val="bg1"/>
            </a:solidFill>
          </p:spPr>
          <p:txBody>
            <a:bodyPr wrap="square" rtlCol="0">
              <a:spAutoFit/>
            </a:bodyPr>
            <a:lstStyle/>
            <a:p>
              <a:r>
                <a:rPr lang="es-MX" sz="1400" dirty="0">
                  <a:latin typeface="Arial" panose="020B0604020202020204" pitchFamily="34" charset="0"/>
                  <a:cs typeface="Arial" panose="020B0604020202020204" pitchFamily="34" charset="0"/>
                </a:rPr>
                <a:t>CAPACITACIÓN DEL COMITÉ.</a:t>
              </a:r>
            </a:p>
          </p:txBody>
        </p:sp>
      </p:grpSp>
    </p:spTree>
    <p:extLst>
      <p:ext uri="{BB962C8B-B14F-4D97-AF65-F5344CB8AC3E}">
        <p14:creationId xmlns:p14="http://schemas.microsoft.com/office/powerpoint/2010/main" val="3693437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95C1A7-2046-BF9D-792A-04B4DBEBD0CF}"/>
              </a:ext>
            </a:extLst>
          </p:cNvPr>
          <p:cNvPicPr>
            <a:picLocks noChangeAspect="1"/>
          </p:cNvPicPr>
          <p:nvPr/>
        </p:nvPicPr>
        <p:blipFill>
          <a:blip r:embed="rId2"/>
          <a:stretch>
            <a:fillRect/>
          </a:stretch>
        </p:blipFill>
        <p:spPr>
          <a:xfrm>
            <a:off x="2742470" y="26216"/>
            <a:ext cx="5895975" cy="6784892"/>
          </a:xfrm>
          <a:prstGeom prst="rect">
            <a:avLst/>
          </a:prstGeom>
        </p:spPr>
      </p:pic>
      <p:sp>
        <p:nvSpPr>
          <p:cNvPr id="3" name="CuadroTexto 2">
            <a:extLst>
              <a:ext uri="{FF2B5EF4-FFF2-40B4-BE49-F238E27FC236}">
                <a16:creationId xmlns:a16="http://schemas.microsoft.com/office/drawing/2014/main" id="{87D44988-A22E-8C7B-E521-88D30503FDA1}"/>
              </a:ext>
            </a:extLst>
          </p:cNvPr>
          <p:cNvSpPr txBox="1"/>
          <p:nvPr/>
        </p:nvSpPr>
        <p:spPr>
          <a:xfrm>
            <a:off x="3327797" y="2870821"/>
            <a:ext cx="4906296" cy="769441"/>
          </a:xfrm>
          <a:prstGeom prst="rect">
            <a:avLst/>
          </a:prstGeom>
          <a:solidFill>
            <a:schemeClr val="bg1"/>
          </a:solidFill>
          <a:ln>
            <a:solidFill>
              <a:schemeClr val="tx1"/>
            </a:solidFill>
          </a:ln>
        </p:spPr>
        <p:txBody>
          <a:bodyPr wrap="square" rtlCol="0">
            <a:spAutoFit/>
          </a:bodyPr>
          <a:lstStyle/>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del Presupuesto Asignado.</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Capacitación.</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Difusión.</a:t>
            </a:r>
          </a:p>
          <a:p>
            <a:pPr marL="342900" lvl="0" indent="-342900">
              <a:tabLst>
                <a:tab pos="457200" algn="l"/>
              </a:tabLst>
            </a:pPr>
            <a:endParaRPr lang="es-MX" sz="1100" dirty="0">
              <a:effectLst/>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585037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6741</TotalTime>
  <Words>566</Words>
  <Application>Microsoft Office PowerPoint</Application>
  <PresentationFormat>Panorámica</PresentationFormat>
  <Paragraphs>90</Paragraphs>
  <Slides>21</Slides>
  <Notes>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21</vt:i4>
      </vt:variant>
    </vt:vector>
  </HeadingPairs>
  <TitlesOfParts>
    <vt:vector size="32" baseType="lpstr">
      <vt:lpstr>Arial</vt:lpstr>
      <vt:lpstr>Calibri</vt:lpstr>
      <vt:lpstr>Calibri Light</vt:lpstr>
      <vt:lpstr>Montserrat</vt:lpstr>
      <vt:lpstr>Montserrat SemiBold</vt:lpstr>
      <vt:lpstr>MS Mincho</vt:lpstr>
      <vt:lpstr>Tahoma</vt:lpstr>
      <vt:lpstr>Times New Roman</vt:lpstr>
      <vt:lpstr>Wingdings</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del Consuelo Romero Sanchez</dc:creator>
  <cp:keywords>MCRS</cp:keywords>
  <cp:lastModifiedBy>Monica Gonzalez Ramirez</cp:lastModifiedBy>
  <cp:revision>410</cp:revision>
  <dcterms:created xsi:type="dcterms:W3CDTF">2020-06-14T00:44:18Z</dcterms:created>
  <dcterms:modified xsi:type="dcterms:W3CDTF">2023-12-13T18:31:45Z</dcterms:modified>
</cp:coreProperties>
</file>